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4" r:id="rId4"/>
    <p:sldId id="268" r:id="rId5"/>
    <p:sldId id="266" r:id="rId6"/>
    <p:sldId id="286" r:id="rId7"/>
    <p:sldId id="269" r:id="rId8"/>
    <p:sldId id="273" r:id="rId9"/>
    <p:sldId id="272" r:id="rId10"/>
    <p:sldId id="270" r:id="rId11"/>
    <p:sldId id="271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283" r:id="rId21"/>
    <p:sldId id="282" r:id="rId22"/>
    <p:sldId id="28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F3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3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B18DB-9147-4550-B8F4-58539B5ACFF0}" type="datetimeFigureOut">
              <a:rPr lang="en-US" smtClean="0"/>
              <a:t>06-May-20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AE4A-0DB4-4F84-89D1-1B7FEBBD2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476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B18DB-9147-4550-B8F4-58539B5ACFF0}" type="datetimeFigureOut">
              <a:rPr lang="en-US" smtClean="0"/>
              <a:t>06-May-20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AE4A-0DB4-4F84-89D1-1B7FEBBD2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190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B18DB-9147-4550-B8F4-58539B5ACFF0}" type="datetimeFigureOut">
              <a:rPr lang="en-US" smtClean="0"/>
              <a:t>06-May-20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AE4A-0DB4-4F84-89D1-1B7FEBBD2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097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B18DB-9147-4550-B8F4-58539B5ACFF0}" type="datetimeFigureOut">
              <a:rPr lang="en-US" smtClean="0"/>
              <a:t>06-May-20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AE4A-0DB4-4F84-89D1-1B7FEBBD2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569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B18DB-9147-4550-B8F4-58539B5ACFF0}" type="datetimeFigureOut">
              <a:rPr lang="en-US" smtClean="0"/>
              <a:t>06-May-20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AE4A-0DB4-4F84-89D1-1B7FEBBD2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656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B18DB-9147-4550-B8F4-58539B5ACFF0}" type="datetimeFigureOut">
              <a:rPr lang="en-US" smtClean="0"/>
              <a:t>06-May-20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AE4A-0DB4-4F84-89D1-1B7FEBBD2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3978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B18DB-9147-4550-B8F4-58539B5ACFF0}" type="datetimeFigureOut">
              <a:rPr lang="en-US" smtClean="0"/>
              <a:t>06-May-20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AE4A-0DB4-4F84-89D1-1B7FEBBD2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248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B18DB-9147-4550-B8F4-58539B5ACFF0}" type="datetimeFigureOut">
              <a:rPr lang="en-US" smtClean="0"/>
              <a:t>06-May-20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AE4A-0DB4-4F84-89D1-1B7FEBBD2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449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B18DB-9147-4550-B8F4-58539B5ACFF0}" type="datetimeFigureOut">
              <a:rPr lang="en-US" smtClean="0"/>
              <a:t>06-May-20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AE4A-0DB4-4F84-89D1-1B7FEBBD2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525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B18DB-9147-4550-B8F4-58539B5ACFF0}" type="datetimeFigureOut">
              <a:rPr lang="en-US" smtClean="0"/>
              <a:t>06-May-20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AE4A-0DB4-4F84-89D1-1B7FEBBD2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017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B18DB-9147-4550-B8F4-58539B5ACFF0}" type="datetimeFigureOut">
              <a:rPr lang="en-US" smtClean="0"/>
              <a:t>06-May-20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AE4A-0DB4-4F84-89D1-1B7FEBBD2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866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AB18DB-9147-4550-B8F4-58539B5ACFF0}" type="datetimeFigureOut">
              <a:rPr lang="en-US" smtClean="0"/>
              <a:t>06-May-20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B3AE4A-0DB4-4F84-89D1-1B7FEBBD2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581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173" y="111094"/>
            <a:ext cx="10254349" cy="435835"/>
          </a:xfrm>
        </p:spPr>
        <p:txBody>
          <a:bodyPr>
            <a:normAutofit/>
          </a:bodyPr>
          <a:lstStyle/>
          <a:p>
            <a:r>
              <a:rPr lang="it-IT" sz="2000" dirty="0" smtClean="0">
                <a:latin typeface="Algerian" panose="04020705040A02060702" pitchFamily="82" charset="0"/>
              </a:rPr>
              <a:t>Le </a:t>
            </a:r>
            <a:r>
              <a:rPr lang="it-IT" sz="2000" dirty="0">
                <a:latin typeface="Algerian" panose="04020705040A02060702" pitchFamily="82" charset="0"/>
              </a:rPr>
              <a:t>Linee Marittime </a:t>
            </a:r>
            <a:r>
              <a:rPr lang="it-IT" sz="2000" dirty="0" smtClean="0">
                <a:latin typeface="Algerian" panose="04020705040A02060702" pitchFamily="82" charset="0"/>
              </a:rPr>
              <a:t>nel </a:t>
            </a:r>
            <a:r>
              <a:rPr lang="it-IT" sz="2000" dirty="0">
                <a:latin typeface="Algerian" panose="04020705040A02060702" pitchFamily="82" charset="0"/>
              </a:rPr>
              <a:t>Mediterraneo orientale alla fine del XIX secolo</a:t>
            </a:r>
            <a:endParaRPr lang="en-US" sz="2000" dirty="0">
              <a:latin typeface="Algerian" panose="04020705040A02060702" pitchFamily="8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08704" y="6262203"/>
            <a:ext cx="10511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Vista a </a:t>
            </a:r>
            <a:r>
              <a:rPr lang="en-US" b="1" dirty="0" err="1" smtClean="0"/>
              <a:t>volo</a:t>
            </a:r>
            <a:r>
              <a:rPr lang="en-US" b="1" dirty="0" smtClean="0"/>
              <a:t> </a:t>
            </a:r>
            <a:r>
              <a:rPr lang="en-US" b="1" dirty="0" err="1" smtClean="0"/>
              <a:t>d’Uccello</a:t>
            </a:r>
            <a:r>
              <a:rPr lang="en-US" b="1" dirty="0" smtClean="0"/>
              <a:t> </a:t>
            </a:r>
            <a:r>
              <a:rPr lang="en-US" b="1" dirty="0" err="1" smtClean="0"/>
              <a:t>del</a:t>
            </a:r>
            <a:r>
              <a:rPr lang="en-US" b="1" dirty="0" err="1"/>
              <a:t>l</a:t>
            </a:r>
            <a:r>
              <a:rPr lang="en-US" b="1" dirty="0" err="1" smtClean="0"/>
              <a:t>a</a:t>
            </a:r>
            <a:r>
              <a:rPr lang="en-US" b="1" dirty="0" smtClean="0"/>
              <a:t> costa </a:t>
            </a:r>
            <a:r>
              <a:rPr lang="en-US" b="1" dirty="0" err="1" smtClean="0"/>
              <a:t>siriana</a:t>
            </a:r>
            <a:r>
              <a:rPr lang="en-US" b="1" dirty="0" smtClean="0"/>
              <a:t> da </a:t>
            </a:r>
            <a:r>
              <a:rPr lang="en-US" b="1" dirty="0" err="1" smtClean="0"/>
              <a:t>Alessandretta</a:t>
            </a:r>
            <a:r>
              <a:rPr lang="en-US" b="1" dirty="0"/>
              <a:t> a Gaza </a:t>
            </a:r>
            <a:r>
              <a:rPr lang="en-US" i="1" dirty="0" smtClean="0"/>
              <a:t>by Rashid El </a:t>
            </a:r>
            <a:r>
              <a:rPr lang="en-US" i="1" dirty="0" err="1" smtClean="0"/>
              <a:t>Koury</a:t>
            </a:r>
            <a:r>
              <a:rPr lang="en-US" i="1" dirty="0" smtClean="0"/>
              <a:t> 1870 circa</a:t>
            </a:r>
            <a:endParaRPr lang="en-US" i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26" y="496205"/>
            <a:ext cx="10460054" cy="580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269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56368" y="205098"/>
            <a:ext cx="116308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latin typeface="Algerian" panose="04020705040A02060702" pitchFamily="82" charset="0"/>
              </a:rPr>
              <a:t>novembre</a:t>
            </a:r>
            <a:r>
              <a:rPr lang="en-US" sz="1400" dirty="0" smtClean="0">
                <a:latin typeface="Algerian" panose="04020705040A02060702" pitchFamily="82" charset="0"/>
              </a:rPr>
              <a:t> 1845 la </a:t>
            </a:r>
            <a:r>
              <a:rPr lang="en-US" sz="1400" dirty="0" err="1" smtClean="0">
                <a:latin typeface="Algerian" panose="04020705040A02060702" pitchFamily="82" charset="0"/>
              </a:rPr>
              <a:t>francia</a:t>
            </a:r>
            <a:r>
              <a:rPr lang="en-US" sz="1400" dirty="0" smtClean="0">
                <a:latin typeface="Algerian" panose="04020705040A02060702" pitchFamily="82" charset="0"/>
              </a:rPr>
              <a:t> </a:t>
            </a:r>
            <a:r>
              <a:rPr lang="en-US" sz="1400" dirty="0" err="1" smtClean="0">
                <a:latin typeface="Algerian" panose="04020705040A02060702" pitchFamily="82" charset="0"/>
              </a:rPr>
              <a:t>instaura</a:t>
            </a:r>
            <a:r>
              <a:rPr lang="en-US" sz="1400" dirty="0" smtClean="0">
                <a:latin typeface="Algerian" panose="04020705040A02060702" pitchFamily="82" charset="0"/>
              </a:rPr>
              <a:t> la </a:t>
            </a:r>
            <a:r>
              <a:rPr lang="en-US" sz="1400" dirty="0" err="1" smtClean="0">
                <a:latin typeface="Algerian" panose="04020705040A02060702" pitchFamily="82" charset="0"/>
              </a:rPr>
              <a:t>linea</a:t>
            </a:r>
            <a:r>
              <a:rPr lang="en-US" sz="1400" dirty="0" smtClean="0">
                <a:latin typeface="Algerian" panose="04020705040A02060702" pitchFamily="82" charset="0"/>
              </a:rPr>
              <a:t> di </a:t>
            </a:r>
            <a:r>
              <a:rPr lang="en-US" sz="1400" dirty="0" err="1" smtClean="0">
                <a:latin typeface="Algerian" panose="04020705040A02060702" pitchFamily="82" charset="0"/>
              </a:rPr>
              <a:t>siria</a:t>
            </a:r>
            <a:r>
              <a:rPr lang="en-US" sz="1400" dirty="0" smtClean="0">
                <a:latin typeface="Algerian" panose="04020705040A02060702" pitchFamily="82" charset="0"/>
              </a:rPr>
              <a:t> da Alessandria a Beirut. 1/1846-1/1847 </a:t>
            </a:r>
            <a:r>
              <a:rPr lang="en-US" sz="1400" dirty="0" err="1" smtClean="0">
                <a:latin typeface="Algerian" panose="04020705040A02060702" pitchFamily="82" charset="0"/>
              </a:rPr>
              <a:t>Breve</a:t>
            </a:r>
            <a:r>
              <a:rPr lang="en-US" sz="1400" dirty="0" smtClean="0">
                <a:latin typeface="Algerian" panose="04020705040A02060702" pitchFamily="82" charset="0"/>
              </a:rPr>
              <a:t> vita </a:t>
            </a:r>
            <a:r>
              <a:rPr lang="en-US" sz="1400" dirty="0" err="1" smtClean="0">
                <a:latin typeface="Algerian" panose="04020705040A02060702" pitchFamily="82" charset="0"/>
              </a:rPr>
              <a:t>delLa</a:t>
            </a:r>
            <a:r>
              <a:rPr lang="en-US" sz="1400" dirty="0" smtClean="0">
                <a:latin typeface="Algerian" panose="04020705040A02060702" pitchFamily="82" charset="0"/>
              </a:rPr>
              <a:t> </a:t>
            </a:r>
            <a:r>
              <a:rPr lang="en-US" sz="1400" dirty="0" err="1" smtClean="0">
                <a:latin typeface="Algerian" panose="04020705040A02060702" pitchFamily="82" charset="0"/>
              </a:rPr>
              <a:t>connessione</a:t>
            </a:r>
            <a:r>
              <a:rPr lang="en-US" sz="1400" dirty="0" smtClean="0">
                <a:latin typeface="Algerian" panose="04020705040A02060702" pitchFamily="82" charset="0"/>
              </a:rPr>
              <a:t> </a:t>
            </a:r>
            <a:r>
              <a:rPr lang="en-US" sz="1400" dirty="0" err="1" smtClean="0">
                <a:latin typeface="Algerian" panose="04020705040A02060702" pitchFamily="82" charset="0"/>
              </a:rPr>
              <a:t>postale</a:t>
            </a:r>
            <a:r>
              <a:rPr lang="en-US" sz="1400" dirty="0" smtClean="0">
                <a:latin typeface="Algerian" panose="04020705040A02060702" pitchFamily="82" charset="0"/>
              </a:rPr>
              <a:t> </a:t>
            </a:r>
            <a:r>
              <a:rPr lang="en-US" sz="1400" dirty="0" err="1" smtClean="0">
                <a:latin typeface="Algerian" panose="04020705040A02060702" pitchFamily="82" charset="0"/>
              </a:rPr>
              <a:t>terrestre</a:t>
            </a:r>
            <a:r>
              <a:rPr lang="en-US" sz="1400" dirty="0" smtClean="0">
                <a:latin typeface="Algerian" panose="04020705040A02060702" pitchFamily="82" charset="0"/>
              </a:rPr>
              <a:t> Beirut-</a:t>
            </a:r>
            <a:r>
              <a:rPr lang="en-US" sz="1400" dirty="0" err="1" smtClean="0">
                <a:latin typeface="Algerian" panose="04020705040A02060702" pitchFamily="82" charset="0"/>
              </a:rPr>
              <a:t>gerusalemme</a:t>
            </a:r>
            <a:r>
              <a:rPr lang="en-US" sz="1400" dirty="0" smtClean="0">
                <a:latin typeface="Algerian" panose="04020705040A02060702" pitchFamily="82" charset="0"/>
              </a:rPr>
              <a:t> </a:t>
            </a:r>
            <a:r>
              <a:rPr lang="en-US" sz="1400" dirty="0" err="1" smtClean="0">
                <a:latin typeface="Algerian" panose="04020705040A02060702" pitchFamily="82" charset="0"/>
              </a:rPr>
              <a:t>organizzata</a:t>
            </a:r>
            <a:r>
              <a:rPr lang="en-US" sz="1400" dirty="0" smtClean="0">
                <a:latin typeface="Algerian" panose="04020705040A02060702" pitchFamily="82" charset="0"/>
              </a:rPr>
              <a:t> </a:t>
            </a:r>
            <a:r>
              <a:rPr lang="en-US" sz="1400" dirty="0" err="1" smtClean="0">
                <a:latin typeface="Algerian" panose="04020705040A02060702" pitchFamily="82" charset="0"/>
              </a:rPr>
              <a:t>dalla</a:t>
            </a:r>
            <a:r>
              <a:rPr lang="en-US" sz="1400" dirty="0" smtClean="0">
                <a:latin typeface="Algerian" panose="04020705040A02060702" pitchFamily="82" charset="0"/>
              </a:rPr>
              <a:t> </a:t>
            </a:r>
            <a:r>
              <a:rPr lang="en-US" sz="1400" dirty="0" err="1" smtClean="0">
                <a:latin typeface="Algerian" panose="04020705040A02060702" pitchFamily="82" charset="0"/>
              </a:rPr>
              <a:t>compagnia</a:t>
            </a:r>
            <a:r>
              <a:rPr lang="en-US" sz="1400" dirty="0" smtClean="0">
                <a:latin typeface="Algerian" panose="04020705040A02060702" pitchFamily="82" charset="0"/>
              </a:rPr>
              <a:t> </a:t>
            </a:r>
            <a:r>
              <a:rPr lang="en-US" sz="1400" dirty="0" err="1" smtClean="0">
                <a:latin typeface="Algerian" panose="04020705040A02060702" pitchFamily="82" charset="0"/>
              </a:rPr>
              <a:t>privata</a:t>
            </a:r>
            <a:r>
              <a:rPr lang="en-US" sz="1400" dirty="0" smtClean="0">
                <a:latin typeface="Algerian" panose="04020705040A02060702" pitchFamily="82" charset="0"/>
              </a:rPr>
              <a:t> </a:t>
            </a:r>
            <a:r>
              <a:rPr lang="en-US" sz="1400" dirty="0" err="1" smtClean="0">
                <a:latin typeface="Algerian" panose="04020705040A02060702" pitchFamily="82" charset="0"/>
              </a:rPr>
              <a:t>santelli&amp;micciarelli</a:t>
            </a:r>
            <a:r>
              <a:rPr lang="en-US" sz="1400" dirty="0" smtClean="0">
                <a:latin typeface="Algerian" panose="04020705040A02060702" pitchFamily="82" charset="0"/>
              </a:rPr>
              <a:t> </a:t>
            </a:r>
            <a:endParaRPr lang="en-US" sz="1400" dirty="0">
              <a:latin typeface="Algerian" panose="04020705040A02060702" pitchFamily="8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8256" y="5962396"/>
            <a:ext cx="45883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Lettera </a:t>
            </a:r>
            <a:r>
              <a:rPr lang="it-IT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 beirut per Alessandria del 16/12/1845, 6gr pagano 9 decimi di Franco. 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49736" y="6062909"/>
            <a:ext cx="692292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Lettera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Genova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del 12/12/1846 per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Gerusalemme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prepagata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fino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Beirut per 2,80 Lire,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transita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 Livorno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il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23/12 per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essere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imbarcata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un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vapore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della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compagnia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francese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Paquebots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dell’Administration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des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Postes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 Lira Toscana) per un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credito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finale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francese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2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Franchi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 Beirut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presa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carico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dalla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S&amp;M con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tassa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carico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3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Piastre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796" y="728318"/>
            <a:ext cx="3036460" cy="17235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028" y="728319"/>
            <a:ext cx="3039553" cy="17235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56" y="2633099"/>
            <a:ext cx="4115193" cy="33086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008" y="2498156"/>
            <a:ext cx="6877371" cy="3628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648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56368" y="205098"/>
            <a:ext cx="116308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latin typeface="Algerian" panose="04020705040A02060702" pitchFamily="82" charset="0"/>
              </a:rPr>
              <a:t>novembre</a:t>
            </a:r>
            <a:r>
              <a:rPr lang="en-US" sz="1400" dirty="0" smtClean="0">
                <a:latin typeface="Algerian" panose="04020705040A02060702" pitchFamily="82" charset="0"/>
              </a:rPr>
              <a:t> 1845 la </a:t>
            </a:r>
            <a:r>
              <a:rPr lang="en-US" sz="1400" dirty="0" err="1" smtClean="0">
                <a:latin typeface="Algerian" panose="04020705040A02060702" pitchFamily="82" charset="0"/>
              </a:rPr>
              <a:t>francia</a:t>
            </a:r>
            <a:r>
              <a:rPr lang="en-US" sz="1400" dirty="0" smtClean="0">
                <a:latin typeface="Algerian" panose="04020705040A02060702" pitchFamily="82" charset="0"/>
              </a:rPr>
              <a:t> </a:t>
            </a:r>
            <a:r>
              <a:rPr lang="en-US" sz="1400" dirty="0" err="1" smtClean="0">
                <a:latin typeface="Algerian" panose="04020705040A02060702" pitchFamily="82" charset="0"/>
              </a:rPr>
              <a:t>instaura</a:t>
            </a:r>
            <a:r>
              <a:rPr lang="en-US" sz="1400" dirty="0" smtClean="0">
                <a:latin typeface="Algerian" panose="04020705040A02060702" pitchFamily="82" charset="0"/>
              </a:rPr>
              <a:t> la </a:t>
            </a:r>
            <a:r>
              <a:rPr lang="en-US" sz="1400" dirty="0" err="1" smtClean="0">
                <a:latin typeface="Algerian" panose="04020705040A02060702" pitchFamily="82" charset="0"/>
              </a:rPr>
              <a:t>linea</a:t>
            </a:r>
            <a:r>
              <a:rPr lang="en-US" sz="1400" dirty="0" smtClean="0">
                <a:latin typeface="Algerian" panose="04020705040A02060702" pitchFamily="82" charset="0"/>
              </a:rPr>
              <a:t> di </a:t>
            </a:r>
            <a:r>
              <a:rPr lang="en-US" sz="1400" dirty="0" err="1" smtClean="0">
                <a:latin typeface="Algerian" panose="04020705040A02060702" pitchFamily="82" charset="0"/>
              </a:rPr>
              <a:t>siria</a:t>
            </a:r>
            <a:r>
              <a:rPr lang="en-US" sz="1400" dirty="0" smtClean="0">
                <a:latin typeface="Algerian" panose="04020705040A02060702" pitchFamily="82" charset="0"/>
              </a:rPr>
              <a:t> da Alessandria a Beirut. 1/1846-1/1847 </a:t>
            </a:r>
            <a:r>
              <a:rPr lang="en-US" sz="1400" dirty="0" err="1" smtClean="0">
                <a:latin typeface="Algerian" panose="04020705040A02060702" pitchFamily="82" charset="0"/>
              </a:rPr>
              <a:t>Breve</a:t>
            </a:r>
            <a:r>
              <a:rPr lang="en-US" sz="1400" dirty="0" smtClean="0">
                <a:latin typeface="Algerian" panose="04020705040A02060702" pitchFamily="82" charset="0"/>
              </a:rPr>
              <a:t> vita </a:t>
            </a:r>
            <a:r>
              <a:rPr lang="en-US" sz="1400" dirty="0" err="1" smtClean="0">
                <a:latin typeface="Algerian" panose="04020705040A02060702" pitchFamily="82" charset="0"/>
              </a:rPr>
              <a:t>delLa</a:t>
            </a:r>
            <a:r>
              <a:rPr lang="en-US" sz="1400" dirty="0" smtClean="0">
                <a:latin typeface="Algerian" panose="04020705040A02060702" pitchFamily="82" charset="0"/>
              </a:rPr>
              <a:t> </a:t>
            </a:r>
            <a:r>
              <a:rPr lang="en-US" sz="1400" dirty="0" err="1" smtClean="0">
                <a:latin typeface="Algerian" panose="04020705040A02060702" pitchFamily="82" charset="0"/>
              </a:rPr>
              <a:t>connessione</a:t>
            </a:r>
            <a:r>
              <a:rPr lang="en-US" sz="1400" dirty="0" smtClean="0">
                <a:latin typeface="Algerian" panose="04020705040A02060702" pitchFamily="82" charset="0"/>
              </a:rPr>
              <a:t> </a:t>
            </a:r>
            <a:r>
              <a:rPr lang="en-US" sz="1400" dirty="0" err="1" smtClean="0">
                <a:latin typeface="Algerian" panose="04020705040A02060702" pitchFamily="82" charset="0"/>
              </a:rPr>
              <a:t>postale</a:t>
            </a:r>
            <a:r>
              <a:rPr lang="en-US" sz="1400" dirty="0" smtClean="0">
                <a:latin typeface="Algerian" panose="04020705040A02060702" pitchFamily="82" charset="0"/>
              </a:rPr>
              <a:t> </a:t>
            </a:r>
            <a:r>
              <a:rPr lang="en-US" sz="1400" dirty="0" err="1" smtClean="0">
                <a:latin typeface="Algerian" panose="04020705040A02060702" pitchFamily="82" charset="0"/>
              </a:rPr>
              <a:t>terrestre</a:t>
            </a:r>
            <a:r>
              <a:rPr lang="en-US" sz="1400" dirty="0" smtClean="0">
                <a:latin typeface="Algerian" panose="04020705040A02060702" pitchFamily="82" charset="0"/>
              </a:rPr>
              <a:t> Beirut-</a:t>
            </a:r>
            <a:r>
              <a:rPr lang="en-US" sz="1400" dirty="0" err="1" smtClean="0">
                <a:latin typeface="Algerian" panose="04020705040A02060702" pitchFamily="82" charset="0"/>
              </a:rPr>
              <a:t>gerusalemme</a:t>
            </a:r>
            <a:r>
              <a:rPr lang="en-US" sz="1400" dirty="0" smtClean="0">
                <a:latin typeface="Algerian" panose="04020705040A02060702" pitchFamily="82" charset="0"/>
              </a:rPr>
              <a:t> </a:t>
            </a:r>
            <a:r>
              <a:rPr lang="en-US" sz="1400" dirty="0" err="1" smtClean="0">
                <a:latin typeface="Algerian" panose="04020705040A02060702" pitchFamily="82" charset="0"/>
              </a:rPr>
              <a:t>organizzata</a:t>
            </a:r>
            <a:r>
              <a:rPr lang="en-US" sz="1400" dirty="0" smtClean="0">
                <a:latin typeface="Algerian" panose="04020705040A02060702" pitchFamily="82" charset="0"/>
              </a:rPr>
              <a:t> </a:t>
            </a:r>
            <a:r>
              <a:rPr lang="en-US" sz="1400" dirty="0" err="1" smtClean="0">
                <a:latin typeface="Algerian" panose="04020705040A02060702" pitchFamily="82" charset="0"/>
              </a:rPr>
              <a:t>dalla</a:t>
            </a:r>
            <a:r>
              <a:rPr lang="en-US" sz="1400" dirty="0" smtClean="0">
                <a:latin typeface="Algerian" panose="04020705040A02060702" pitchFamily="82" charset="0"/>
              </a:rPr>
              <a:t> </a:t>
            </a:r>
            <a:r>
              <a:rPr lang="en-US" sz="1400" dirty="0" err="1" smtClean="0">
                <a:latin typeface="Algerian" panose="04020705040A02060702" pitchFamily="82" charset="0"/>
              </a:rPr>
              <a:t>compagnia</a:t>
            </a:r>
            <a:r>
              <a:rPr lang="en-US" sz="1400" dirty="0" smtClean="0">
                <a:latin typeface="Algerian" panose="04020705040A02060702" pitchFamily="82" charset="0"/>
              </a:rPr>
              <a:t> </a:t>
            </a:r>
            <a:r>
              <a:rPr lang="en-US" sz="1400" dirty="0" err="1" smtClean="0">
                <a:latin typeface="Algerian" panose="04020705040A02060702" pitchFamily="82" charset="0"/>
              </a:rPr>
              <a:t>privata</a:t>
            </a:r>
            <a:r>
              <a:rPr lang="en-US" sz="1400" dirty="0" smtClean="0">
                <a:latin typeface="Algerian" panose="04020705040A02060702" pitchFamily="82" charset="0"/>
              </a:rPr>
              <a:t> </a:t>
            </a:r>
            <a:r>
              <a:rPr lang="en-US" sz="1400" dirty="0" err="1" smtClean="0">
                <a:latin typeface="Algerian" panose="04020705040A02060702" pitchFamily="82" charset="0"/>
              </a:rPr>
              <a:t>santelli&amp;micciarelli</a:t>
            </a:r>
            <a:r>
              <a:rPr lang="en-US" sz="1400" dirty="0" smtClean="0">
                <a:latin typeface="Algerian" panose="04020705040A02060702" pitchFamily="82" charset="0"/>
              </a:rPr>
              <a:t> </a:t>
            </a:r>
            <a:endParaRPr lang="en-US" sz="1400" dirty="0">
              <a:latin typeface="Algerian" panose="04020705040A02060702" pitchFamily="8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72356" y="5126014"/>
            <a:ext cx="5183209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Lettera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da Beirut del 17/4/1858 per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Venezia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ITALIA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spedita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postali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francesi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via di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Genova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Correttemente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affrancata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per 1 Franco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fino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Genova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fr-FR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Tariffa</a:t>
            </a:r>
            <a:r>
              <a:rPr lang="fr-F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dal 1/7/1851 al 31/12/1860).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Doveva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trattarsi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una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comunicazione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urgente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se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scelse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questo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non commune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instradamento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genero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anche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un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ambiguita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 con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l’apposizione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del “PD”,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invece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del “PP”. 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Apposizione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della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marca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piemontese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“N.A.” [Non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Addebitato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Alla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fine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infatti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sottoposta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al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pagamento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di 9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Kreuzer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per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il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tragitto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dal confine Lombardo-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Piemontese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al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luogo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destinazione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cioe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Venezia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6505" y="5272755"/>
            <a:ext cx="553527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Lettera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Gerusalemme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del 15/4/1858 via Jaffa (16/4), Alessandria (18/4) per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Parigi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Affrancata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per 50ct di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franco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come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previsto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dal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decreto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del 1/1/1857, se non franca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assoggettata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ad 1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franco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11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67" y="1335141"/>
            <a:ext cx="6279553" cy="39376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287" y="2099235"/>
            <a:ext cx="5114018" cy="3020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377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56368" y="205098"/>
            <a:ext cx="11630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latin typeface="Algerian" panose="04020705040A02060702" pitchFamily="82" charset="0"/>
              </a:rPr>
              <a:t>Linee</a:t>
            </a:r>
            <a:r>
              <a:rPr lang="en-US" sz="1400" dirty="0" smtClean="0">
                <a:latin typeface="Algerian" panose="04020705040A02060702" pitchFamily="82" charset="0"/>
              </a:rPr>
              <a:t> </a:t>
            </a:r>
            <a:r>
              <a:rPr lang="en-US" sz="1400" dirty="0">
                <a:latin typeface="Algerian" panose="04020705040A02060702" pitchFamily="82" charset="0"/>
              </a:rPr>
              <a:t>di </a:t>
            </a:r>
            <a:r>
              <a:rPr lang="en-US" sz="1400" dirty="0" err="1">
                <a:latin typeface="Algerian" panose="04020705040A02060702" pitchFamily="82" charset="0"/>
              </a:rPr>
              <a:t>navigazione</a:t>
            </a:r>
            <a:r>
              <a:rPr lang="en-US" sz="1400" dirty="0">
                <a:latin typeface="Algerian" panose="04020705040A02060702" pitchFamily="82" charset="0"/>
              </a:rPr>
              <a:t> </a:t>
            </a:r>
            <a:r>
              <a:rPr lang="en-US" sz="1400" dirty="0" err="1" smtClean="0">
                <a:latin typeface="Algerian" panose="04020705040A02060702" pitchFamily="82" charset="0"/>
              </a:rPr>
              <a:t>Francesi</a:t>
            </a:r>
            <a:r>
              <a:rPr lang="en-US" sz="1400" dirty="0" smtClean="0">
                <a:latin typeface="Algerian" panose="04020705040A02060702" pitchFamily="82" charset="0"/>
              </a:rPr>
              <a:t> </a:t>
            </a:r>
            <a:r>
              <a:rPr lang="en-US" sz="1400" dirty="0" err="1">
                <a:latin typeface="Algerian" panose="04020705040A02060702" pitchFamily="82" charset="0"/>
              </a:rPr>
              <a:t>nel</a:t>
            </a:r>
            <a:r>
              <a:rPr lang="en-US" sz="1400" dirty="0">
                <a:latin typeface="Algerian" panose="04020705040A02060702" pitchFamily="82" charset="0"/>
              </a:rPr>
              <a:t> </a:t>
            </a:r>
            <a:r>
              <a:rPr lang="en-US" sz="1400" dirty="0" err="1">
                <a:latin typeface="Algerian" panose="04020705040A02060702" pitchFamily="82" charset="0"/>
              </a:rPr>
              <a:t>mediterraneo</a:t>
            </a:r>
            <a:r>
              <a:rPr lang="en-US" sz="1400" dirty="0">
                <a:latin typeface="Algerian" panose="04020705040A02060702" pitchFamily="82" charset="0"/>
              </a:rPr>
              <a:t> </a:t>
            </a:r>
            <a:r>
              <a:rPr lang="en-US" sz="1400" dirty="0" err="1">
                <a:latin typeface="Algerian" panose="04020705040A02060702" pitchFamily="82" charset="0"/>
              </a:rPr>
              <a:t>orientale</a:t>
            </a:r>
            <a:r>
              <a:rPr lang="en-US" sz="1400" dirty="0">
                <a:latin typeface="Algerian" panose="04020705040A02060702" pitchFamily="82" charset="0"/>
              </a:rPr>
              <a:t> </a:t>
            </a:r>
            <a:r>
              <a:rPr lang="en-US" sz="1400" dirty="0" err="1">
                <a:latin typeface="Algerian" panose="04020705040A02060702" pitchFamily="82" charset="0"/>
              </a:rPr>
              <a:t>il</a:t>
            </a:r>
            <a:r>
              <a:rPr lang="en-US" sz="1400" dirty="0">
                <a:latin typeface="Algerian" panose="04020705040A02060702" pitchFamily="82" charset="0"/>
              </a:rPr>
              <a:t> 1875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619" y="780237"/>
            <a:ext cx="7930927" cy="5556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698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56368" y="205098"/>
            <a:ext cx="11630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lgerian" panose="04020705040A02060702" pitchFamily="82" charset="0"/>
              </a:rPr>
              <a:t>Con la </a:t>
            </a:r>
            <a:r>
              <a:rPr lang="en-US" sz="1400" dirty="0" err="1" smtClean="0">
                <a:latin typeface="Algerian" panose="04020705040A02060702" pitchFamily="82" charset="0"/>
              </a:rPr>
              <a:t>Sconfitta</a:t>
            </a:r>
            <a:r>
              <a:rPr lang="en-US" sz="1400" dirty="0" smtClean="0">
                <a:latin typeface="Algerian" panose="04020705040A02060702" pitchFamily="82" charset="0"/>
              </a:rPr>
              <a:t> in </a:t>
            </a:r>
            <a:r>
              <a:rPr lang="en-US" sz="1400" dirty="0" err="1" smtClean="0">
                <a:latin typeface="Algerian" panose="04020705040A02060702" pitchFamily="82" charset="0"/>
              </a:rPr>
              <a:t>crimea</a:t>
            </a:r>
            <a:r>
              <a:rPr lang="en-US" sz="1400" dirty="0" smtClean="0">
                <a:latin typeface="Algerian" panose="04020705040A02060702" pitchFamily="82" charset="0"/>
              </a:rPr>
              <a:t> la Russia </a:t>
            </a:r>
            <a:r>
              <a:rPr lang="en-US" sz="1400" dirty="0" err="1" smtClean="0">
                <a:latin typeface="Algerian" panose="04020705040A02060702" pitchFamily="82" charset="0"/>
              </a:rPr>
              <a:t>vinse</a:t>
            </a:r>
            <a:r>
              <a:rPr lang="en-US" sz="1400" dirty="0" smtClean="0">
                <a:latin typeface="Algerian" panose="04020705040A02060702" pitchFamily="82" charset="0"/>
              </a:rPr>
              <a:t> </a:t>
            </a:r>
            <a:r>
              <a:rPr lang="en-US" sz="1400" dirty="0" err="1" smtClean="0">
                <a:latin typeface="Algerian" panose="04020705040A02060702" pitchFamily="82" charset="0"/>
              </a:rPr>
              <a:t>il</a:t>
            </a:r>
            <a:r>
              <a:rPr lang="en-US" sz="1400" dirty="0" smtClean="0">
                <a:latin typeface="Algerian" panose="04020705040A02060702" pitchFamily="82" charset="0"/>
              </a:rPr>
              <a:t> </a:t>
            </a:r>
            <a:r>
              <a:rPr lang="en-US" sz="1400" dirty="0" err="1" smtClean="0">
                <a:latin typeface="Algerian" panose="04020705040A02060702" pitchFamily="82" charset="0"/>
              </a:rPr>
              <a:t>transito</a:t>
            </a:r>
            <a:r>
              <a:rPr lang="en-US" sz="1400" dirty="0" smtClean="0">
                <a:latin typeface="Algerian" panose="04020705040A02060702" pitchFamily="82" charset="0"/>
              </a:rPr>
              <a:t> dal mar </a:t>
            </a:r>
            <a:r>
              <a:rPr lang="en-US" sz="1400" dirty="0" err="1" smtClean="0">
                <a:latin typeface="Algerian" panose="04020705040A02060702" pitchFamily="82" charset="0"/>
              </a:rPr>
              <a:t>nero</a:t>
            </a:r>
            <a:r>
              <a:rPr lang="en-US" sz="1400" dirty="0" smtClean="0">
                <a:latin typeface="Algerian" panose="04020705040A02060702" pitchFamily="82" charset="0"/>
              </a:rPr>
              <a:t> al </a:t>
            </a:r>
            <a:r>
              <a:rPr lang="en-US" sz="1400" dirty="0" err="1" smtClean="0">
                <a:latin typeface="Algerian" panose="04020705040A02060702" pitchFamily="82" charset="0"/>
              </a:rPr>
              <a:t>mediterraneo</a:t>
            </a:r>
            <a:r>
              <a:rPr lang="en-US" sz="1400" dirty="0" smtClean="0">
                <a:latin typeface="Algerian" panose="04020705040A02060702" pitchFamily="82" charset="0"/>
              </a:rPr>
              <a:t>: la </a:t>
            </a:r>
            <a:r>
              <a:rPr lang="en-US" sz="1400" dirty="0">
                <a:latin typeface="Algerian" panose="04020705040A02060702" pitchFamily="82" charset="0"/>
              </a:rPr>
              <a:t>“</a:t>
            </a:r>
            <a:r>
              <a:rPr lang="en-US" sz="1400" dirty="0" err="1">
                <a:latin typeface="Algerian" panose="04020705040A02060702" pitchFamily="82" charset="0"/>
              </a:rPr>
              <a:t>ropit</a:t>
            </a:r>
            <a:r>
              <a:rPr lang="en-US" sz="1400" dirty="0">
                <a:latin typeface="Algerian" panose="04020705040A02060702" pitchFamily="82" charset="0"/>
              </a:rPr>
              <a:t>” </a:t>
            </a:r>
            <a:r>
              <a:rPr lang="en-US" sz="1400" dirty="0" err="1" smtClean="0">
                <a:latin typeface="Algerian" panose="04020705040A02060702" pitchFamily="82" charset="0"/>
              </a:rPr>
              <a:t>vede</a:t>
            </a:r>
            <a:r>
              <a:rPr lang="en-US" sz="1400" dirty="0" smtClean="0">
                <a:latin typeface="Algerian" panose="04020705040A02060702" pitchFamily="82" charset="0"/>
              </a:rPr>
              <a:t> la </a:t>
            </a:r>
            <a:r>
              <a:rPr lang="en-US" sz="1400" dirty="0" err="1" smtClean="0">
                <a:latin typeface="Algerian" panose="04020705040A02060702" pitchFamily="82" charset="0"/>
              </a:rPr>
              <a:t>luce</a:t>
            </a:r>
            <a:endParaRPr lang="en-US" sz="1400" dirty="0">
              <a:latin typeface="Algerian" panose="04020705040A02060702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37130" y="5867362"/>
            <a:ext cx="511038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Piego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lettera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scritta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arabo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datata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Beyrut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28/6/1861 e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spedita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ad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Alessandretta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un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vapore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della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Ropit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nel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tragitto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ascendente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Indirizzo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bilingue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Il “PP” e’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quello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caratteristico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di Beirut.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2875"/>
            <a:ext cx="3696199" cy="42385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464" y="717973"/>
            <a:ext cx="3668165" cy="37600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780" y="2828182"/>
            <a:ext cx="4659862" cy="2951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514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56368" y="205098"/>
            <a:ext cx="116308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lgerian" panose="04020705040A02060702" pitchFamily="82" charset="0"/>
              </a:rPr>
              <a:t>Per </a:t>
            </a:r>
            <a:r>
              <a:rPr lang="en-US" sz="1400" dirty="0" err="1" smtClean="0">
                <a:latin typeface="Algerian" panose="04020705040A02060702" pitchFamily="82" charset="0"/>
              </a:rPr>
              <a:t>ovviare</a:t>
            </a:r>
            <a:r>
              <a:rPr lang="en-US" sz="1400" dirty="0" smtClean="0">
                <a:latin typeface="Algerian" panose="04020705040A02060702" pitchFamily="82" charset="0"/>
              </a:rPr>
              <a:t> </a:t>
            </a:r>
            <a:r>
              <a:rPr lang="en-US" sz="1400" dirty="0" err="1" smtClean="0">
                <a:latin typeface="Algerian" panose="04020705040A02060702" pitchFamily="82" charset="0"/>
              </a:rPr>
              <a:t>ai</a:t>
            </a:r>
            <a:r>
              <a:rPr lang="en-US" sz="1400" dirty="0" smtClean="0">
                <a:latin typeface="Algerian" panose="04020705040A02060702" pitchFamily="82" charset="0"/>
              </a:rPr>
              <a:t> </a:t>
            </a:r>
            <a:r>
              <a:rPr lang="en-US" sz="1400" dirty="0" err="1" smtClean="0">
                <a:latin typeface="Algerian" panose="04020705040A02060702" pitchFamily="82" charset="0"/>
              </a:rPr>
              <a:t>limiti</a:t>
            </a:r>
            <a:r>
              <a:rPr lang="en-US" sz="1400" dirty="0" smtClean="0">
                <a:latin typeface="Algerian" panose="04020705040A02060702" pitchFamily="82" charset="0"/>
              </a:rPr>
              <a:t> </a:t>
            </a:r>
            <a:r>
              <a:rPr lang="en-US" sz="1400" dirty="0" err="1" smtClean="0">
                <a:latin typeface="Algerian" panose="04020705040A02060702" pitchFamily="82" charset="0"/>
              </a:rPr>
              <a:t>imposti</a:t>
            </a:r>
            <a:r>
              <a:rPr lang="en-US" sz="1400" dirty="0" smtClean="0">
                <a:latin typeface="Algerian" panose="04020705040A02060702" pitchFamily="82" charset="0"/>
              </a:rPr>
              <a:t> </a:t>
            </a:r>
            <a:r>
              <a:rPr lang="en-US" sz="1400" dirty="0" err="1" smtClean="0">
                <a:latin typeface="Algerian" panose="04020705040A02060702" pitchFamily="82" charset="0"/>
              </a:rPr>
              <a:t>dalla</a:t>
            </a:r>
            <a:r>
              <a:rPr lang="en-US" sz="1400" dirty="0" smtClean="0">
                <a:latin typeface="Algerian" panose="04020705040A02060702" pitchFamily="82" charset="0"/>
              </a:rPr>
              <a:t> </a:t>
            </a:r>
            <a:r>
              <a:rPr lang="en-US" sz="1400" dirty="0" err="1" smtClean="0">
                <a:latin typeface="Algerian" panose="04020705040A02060702" pitchFamily="82" charset="0"/>
              </a:rPr>
              <a:t>turchia</a:t>
            </a:r>
            <a:r>
              <a:rPr lang="en-US" sz="1400" dirty="0" smtClean="0">
                <a:latin typeface="Algerian" panose="04020705040A02060702" pitchFamily="82" charset="0"/>
              </a:rPr>
              <a:t> per </a:t>
            </a:r>
            <a:r>
              <a:rPr lang="en-US" sz="1400" dirty="0" err="1" smtClean="0">
                <a:latin typeface="Algerian" panose="04020705040A02060702" pitchFamily="82" charset="0"/>
              </a:rPr>
              <a:t>il</a:t>
            </a:r>
            <a:r>
              <a:rPr lang="en-US" sz="1400" dirty="0" smtClean="0">
                <a:latin typeface="Algerian" panose="04020705040A02060702" pitchFamily="82" charset="0"/>
              </a:rPr>
              <a:t> </a:t>
            </a:r>
            <a:r>
              <a:rPr lang="en-US" sz="1400" dirty="0" err="1" smtClean="0">
                <a:latin typeface="Algerian" panose="04020705040A02060702" pitchFamily="82" charset="0"/>
              </a:rPr>
              <a:t>trasporto</a:t>
            </a:r>
            <a:r>
              <a:rPr lang="en-US" sz="1400" dirty="0" smtClean="0">
                <a:latin typeface="Algerian" panose="04020705040A02060702" pitchFamily="82" charset="0"/>
              </a:rPr>
              <a:t> </a:t>
            </a:r>
            <a:r>
              <a:rPr lang="en-US" sz="1400" dirty="0" err="1" smtClean="0">
                <a:latin typeface="Algerian" panose="04020705040A02060702" pitchFamily="82" charset="0"/>
              </a:rPr>
              <a:t>della</a:t>
            </a:r>
            <a:r>
              <a:rPr lang="en-US" sz="1400" dirty="0" smtClean="0">
                <a:latin typeface="Algerian" panose="04020705040A02060702" pitchFamily="82" charset="0"/>
              </a:rPr>
              <a:t> </a:t>
            </a:r>
            <a:r>
              <a:rPr lang="en-US" sz="1400" dirty="0" err="1" smtClean="0">
                <a:latin typeface="Algerian" panose="04020705040A02060702" pitchFamily="82" charset="0"/>
              </a:rPr>
              <a:t>posta</a:t>
            </a:r>
            <a:r>
              <a:rPr lang="en-US" sz="1400" dirty="0" smtClean="0">
                <a:latin typeface="Algerian" panose="04020705040A02060702" pitchFamily="82" charset="0"/>
              </a:rPr>
              <a:t>, la </a:t>
            </a:r>
            <a:r>
              <a:rPr lang="en-US" sz="1400" dirty="0">
                <a:latin typeface="Algerian" panose="04020705040A02060702" pitchFamily="82" charset="0"/>
              </a:rPr>
              <a:t>“</a:t>
            </a:r>
            <a:r>
              <a:rPr lang="en-US" sz="1400" dirty="0" err="1">
                <a:latin typeface="Algerian" panose="04020705040A02060702" pitchFamily="82" charset="0"/>
              </a:rPr>
              <a:t>ropit</a:t>
            </a:r>
            <a:r>
              <a:rPr lang="en-US" sz="1400" dirty="0">
                <a:latin typeface="Algerian" panose="04020705040A02060702" pitchFamily="82" charset="0"/>
              </a:rPr>
              <a:t>” </a:t>
            </a:r>
            <a:r>
              <a:rPr lang="en-US" sz="1400" dirty="0" err="1" smtClean="0">
                <a:latin typeface="Algerian" panose="04020705040A02060702" pitchFamily="82" charset="0"/>
              </a:rPr>
              <a:t>emette</a:t>
            </a:r>
            <a:r>
              <a:rPr lang="en-US" sz="1400" dirty="0" smtClean="0">
                <a:latin typeface="Algerian" panose="04020705040A02060702" pitchFamily="82" charset="0"/>
              </a:rPr>
              <a:t> </a:t>
            </a:r>
            <a:r>
              <a:rPr lang="en-US" sz="1400" dirty="0" err="1" smtClean="0">
                <a:latin typeface="Algerian" panose="04020705040A02060702" pitchFamily="82" charset="0"/>
              </a:rPr>
              <a:t>dei</a:t>
            </a:r>
            <a:r>
              <a:rPr lang="en-US" sz="1400" dirty="0" smtClean="0">
                <a:latin typeface="Algerian" panose="04020705040A02060702" pitchFamily="82" charset="0"/>
              </a:rPr>
              <a:t> </a:t>
            </a:r>
            <a:r>
              <a:rPr lang="en-US" sz="1400" dirty="0" err="1" smtClean="0">
                <a:latin typeface="Algerian" panose="04020705040A02060702" pitchFamily="82" charset="0"/>
              </a:rPr>
              <a:t>francobolli</a:t>
            </a:r>
            <a:r>
              <a:rPr lang="en-US" sz="1400" dirty="0" smtClean="0">
                <a:latin typeface="Algerian" panose="04020705040A02060702" pitchFamily="82" charset="0"/>
              </a:rPr>
              <a:t> </a:t>
            </a:r>
            <a:r>
              <a:rPr lang="en-US" sz="1400" dirty="0" err="1" smtClean="0">
                <a:latin typeface="Algerian" panose="04020705040A02060702" pitchFamily="82" charset="0"/>
              </a:rPr>
              <a:t>utilizzabili</a:t>
            </a:r>
            <a:r>
              <a:rPr lang="en-US" sz="1400" dirty="0" smtClean="0">
                <a:latin typeface="Algerian" panose="04020705040A02060702" pitchFamily="82" charset="0"/>
              </a:rPr>
              <a:t> solo </a:t>
            </a:r>
            <a:r>
              <a:rPr lang="en-US" sz="1400" dirty="0" err="1" smtClean="0">
                <a:latin typeface="Algerian" panose="04020705040A02060702" pitchFamily="82" charset="0"/>
              </a:rPr>
              <a:t>fra</a:t>
            </a:r>
            <a:r>
              <a:rPr lang="en-US" sz="1400" dirty="0" smtClean="0">
                <a:latin typeface="Algerian" panose="04020705040A02060702" pitchFamily="82" charset="0"/>
              </a:rPr>
              <a:t> le sue </a:t>
            </a:r>
            <a:r>
              <a:rPr lang="en-US" sz="1400" dirty="0" err="1" smtClean="0">
                <a:latin typeface="Algerian" panose="04020705040A02060702" pitchFamily="82" charset="0"/>
              </a:rPr>
              <a:t>agenzie</a:t>
            </a:r>
            <a:r>
              <a:rPr lang="en-US" sz="1400" dirty="0" smtClean="0">
                <a:latin typeface="Algerian" panose="04020705040A02060702" pitchFamily="82" charset="0"/>
              </a:rPr>
              <a:t> </a:t>
            </a:r>
            <a:r>
              <a:rPr lang="en-US" sz="1400" dirty="0" err="1" smtClean="0">
                <a:latin typeface="Algerian" panose="04020705040A02060702" pitchFamily="82" charset="0"/>
              </a:rPr>
              <a:t>postali</a:t>
            </a:r>
            <a:r>
              <a:rPr lang="en-US" sz="1400" dirty="0" smtClean="0">
                <a:latin typeface="Algerian" panose="04020705040A02060702" pitchFamily="82" charset="0"/>
              </a:rPr>
              <a:t> </a:t>
            </a:r>
            <a:r>
              <a:rPr lang="en-US" sz="1400" dirty="0" err="1" smtClean="0">
                <a:latin typeface="Algerian" panose="04020705040A02060702" pitchFamily="82" charset="0"/>
              </a:rPr>
              <a:t>nel</a:t>
            </a:r>
            <a:r>
              <a:rPr lang="en-US" sz="1400" dirty="0" smtClean="0">
                <a:latin typeface="Algerian" panose="04020705040A02060702" pitchFamily="82" charset="0"/>
              </a:rPr>
              <a:t> </a:t>
            </a:r>
            <a:r>
              <a:rPr lang="en-US" sz="1400" dirty="0" err="1" smtClean="0">
                <a:latin typeface="Algerian" panose="04020705040A02060702" pitchFamily="82" charset="0"/>
              </a:rPr>
              <a:t>mediterraneo</a:t>
            </a:r>
            <a:r>
              <a:rPr lang="en-US" sz="1400" dirty="0" smtClean="0">
                <a:latin typeface="Algerian" panose="04020705040A02060702" pitchFamily="82" charset="0"/>
              </a:rPr>
              <a:t> e </a:t>
            </a:r>
            <a:r>
              <a:rPr lang="en-US" sz="1400" dirty="0" err="1" smtClean="0">
                <a:latin typeface="Algerian" panose="04020705040A02060702" pitchFamily="82" charset="0"/>
              </a:rPr>
              <a:t>nel</a:t>
            </a:r>
            <a:r>
              <a:rPr lang="en-US" sz="1400" dirty="0" smtClean="0">
                <a:latin typeface="Algerian" panose="04020705040A02060702" pitchFamily="82" charset="0"/>
              </a:rPr>
              <a:t> mar </a:t>
            </a:r>
            <a:r>
              <a:rPr lang="en-US" sz="1400" dirty="0" err="1" smtClean="0">
                <a:latin typeface="Algerian" panose="04020705040A02060702" pitchFamily="82" charset="0"/>
              </a:rPr>
              <a:t>nero</a:t>
            </a:r>
            <a:r>
              <a:rPr lang="en-US" sz="1400" dirty="0" smtClean="0">
                <a:latin typeface="Algerian" panose="04020705040A02060702" pitchFamily="82" charset="0"/>
              </a:rPr>
              <a:t>, </a:t>
            </a:r>
            <a:r>
              <a:rPr lang="en-US" sz="1400" dirty="0" err="1" smtClean="0">
                <a:latin typeface="Algerian" panose="04020705040A02060702" pitchFamily="82" charset="0"/>
              </a:rPr>
              <a:t>questo</a:t>
            </a:r>
            <a:r>
              <a:rPr lang="en-US" sz="1400" dirty="0" smtClean="0">
                <a:latin typeface="Algerian" panose="04020705040A02060702" pitchFamily="82" charset="0"/>
              </a:rPr>
              <a:t> </a:t>
            </a:r>
            <a:r>
              <a:rPr lang="en-US" sz="1400" dirty="0" err="1" smtClean="0">
                <a:latin typeface="Algerian" panose="04020705040A02060702" pitchFamily="82" charset="0"/>
              </a:rPr>
              <a:t>almeno</a:t>
            </a:r>
            <a:r>
              <a:rPr lang="en-US" sz="1400" dirty="0" smtClean="0">
                <a:latin typeface="Algerian" panose="04020705040A02060702" pitchFamily="82" charset="0"/>
              </a:rPr>
              <a:t> </a:t>
            </a:r>
            <a:r>
              <a:rPr lang="en-US" sz="1400" dirty="0" err="1" smtClean="0">
                <a:latin typeface="Algerian" panose="04020705040A02060702" pitchFamily="82" charset="0"/>
              </a:rPr>
              <a:t>fino</a:t>
            </a:r>
            <a:r>
              <a:rPr lang="en-US" sz="1400" dirty="0" smtClean="0">
                <a:latin typeface="Algerian" panose="04020705040A02060702" pitchFamily="82" charset="0"/>
              </a:rPr>
              <a:t> al 1875.</a:t>
            </a:r>
            <a:endParaRPr lang="en-US" sz="1400" dirty="0">
              <a:latin typeface="Algerian" panose="04020705040A02060702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99927" y="5920943"/>
            <a:ext cx="511038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Lettera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Mersina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per Beirut,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imbarcata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direttamene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sul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vapore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Ropit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consegnata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all’agenzia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di Beirut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provvide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ad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annullare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coppia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francobolli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 3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kopeki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verde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il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/10/(1869).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5656" y="5759859"/>
            <a:ext cx="477709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Lettera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Beirut per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Mersina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affrancata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per 2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Piastre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francobollo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speciale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della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Ropit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annullato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col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numerale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punti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783 di Beirut,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l’annullo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riporta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la data del 30/4 (1868).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56" y="1169367"/>
            <a:ext cx="1192761" cy="9193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432" y="1022932"/>
            <a:ext cx="1151157" cy="10948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56" y="2854710"/>
            <a:ext cx="4631821" cy="28544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024" y="1079219"/>
            <a:ext cx="822232" cy="10582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467" y="1079219"/>
            <a:ext cx="764032" cy="100949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671" y="814303"/>
            <a:ext cx="4993581" cy="5020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57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56368" y="205098"/>
            <a:ext cx="116308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lgerian" panose="04020705040A02060702" pitchFamily="82" charset="0"/>
              </a:rPr>
              <a:t>Per </a:t>
            </a:r>
            <a:r>
              <a:rPr lang="en-US" sz="1400" dirty="0" err="1" smtClean="0">
                <a:latin typeface="Algerian" panose="04020705040A02060702" pitchFamily="82" charset="0"/>
              </a:rPr>
              <a:t>ovviare</a:t>
            </a:r>
            <a:r>
              <a:rPr lang="en-US" sz="1400" dirty="0" smtClean="0">
                <a:latin typeface="Algerian" panose="04020705040A02060702" pitchFamily="82" charset="0"/>
              </a:rPr>
              <a:t> </a:t>
            </a:r>
            <a:r>
              <a:rPr lang="en-US" sz="1400" dirty="0" err="1" smtClean="0">
                <a:latin typeface="Algerian" panose="04020705040A02060702" pitchFamily="82" charset="0"/>
              </a:rPr>
              <a:t>ai</a:t>
            </a:r>
            <a:r>
              <a:rPr lang="en-US" sz="1400" dirty="0" smtClean="0">
                <a:latin typeface="Algerian" panose="04020705040A02060702" pitchFamily="82" charset="0"/>
              </a:rPr>
              <a:t> </a:t>
            </a:r>
            <a:r>
              <a:rPr lang="en-US" sz="1400" dirty="0" err="1" smtClean="0">
                <a:latin typeface="Algerian" panose="04020705040A02060702" pitchFamily="82" charset="0"/>
              </a:rPr>
              <a:t>limiti</a:t>
            </a:r>
            <a:r>
              <a:rPr lang="en-US" sz="1400" dirty="0" smtClean="0">
                <a:latin typeface="Algerian" panose="04020705040A02060702" pitchFamily="82" charset="0"/>
              </a:rPr>
              <a:t> </a:t>
            </a:r>
            <a:r>
              <a:rPr lang="en-US" sz="1400" dirty="0" err="1" smtClean="0">
                <a:latin typeface="Algerian" panose="04020705040A02060702" pitchFamily="82" charset="0"/>
              </a:rPr>
              <a:t>imposti</a:t>
            </a:r>
            <a:r>
              <a:rPr lang="en-US" sz="1400" dirty="0" smtClean="0">
                <a:latin typeface="Algerian" panose="04020705040A02060702" pitchFamily="82" charset="0"/>
              </a:rPr>
              <a:t> </a:t>
            </a:r>
            <a:r>
              <a:rPr lang="en-US" sz="1400" dirty="0" err="1" smtClean="0">
                <a:latin typeface="Algerian" panose="04020705040A02060702" pitchFamily="82" charset="0"/>
              </a:rPr>
              <a:t>dalla</a:t>
            </a:r>
            <a:r>
              <a:rPr lang="en-US" sz="1400" dirty="0" smtClean="0">
                <a:latin typeface="Algerian" panose="04020705040A02060702" pitchFamily="82" charset="0"/>
              </a:rPr>
              <a:t> </a:t>
            </a:r>
            <a:r>
              <a:rPr lang="en-US" sz="1400" dirty="0" err="1" smtClean="0">
                <a:latin typeface="Algerian" panose="04020705040A02060702" pitchFamily="82" charset="0"/>
              </a:rPr>
              <a:t>turchia</a:t>
            </a:r>
            <a:r>
              <a:rPr lang="en-US" sz="1400" dirty="0" smtClean="0">
                <a:latin typeface="Algerian" panose="04020705040A02060702" pitchFamily="82" charset="0"/>
              </a:rPr>
              <a:t> per </a:t>
            </a:r>
            <a:r>
              <a:rPr lang="en-US" sz="1400" dirty="0" err="1" smtClean="0">
                <a:latin typeface="Algerian" panose="04020705040A02060702" pitchFamily="82" charset="0"/>
              </a:rPr>
              <a:t>il</a:t>
            </a:r>
            <a:r>
              <a:rPr lang="en-US" sz="1400" dirty="0" smtClean="0">
                <a:latin typeface="Algerian" panose="04020705040A02060702" pitchFamily="82" charset="0"/>
              </a:rPr>
              <a:t> </a:t>
            </a:r>
            <a:r>
              <a:rPr lang="en-US" sz="1400" dirty="0" err="1" smtClean="0">
                <a:latin typeface="Algerian" panose="04020705040A02060702" pitchFamily="82" charset="0"/>
              </a:rPr>
              <a:t>trasporto</a:t>
            </a:r>
            <a:r>
              <a:rPr lang="en-US" sz="1400" dirty="0" smtClean="0">
                <a:latin typeface="Algerian" panose="04020705040A02060702" pitchFamily="82" charset="0"/>
              </a:rPr>
              <a:t> </a:t>
            </a:r>
            <a:r>
              <a:rPr lang="en-US" sz="1400" dirty="0" err="1" smtClean="0">
                <a:latin typeface="Algerian" panose="04020705040A02060702" pitchFamily="82" charset="0"/>
              </a:rPr>
              <a:t>della</a:t>
            </a:r>
            <a:r>
              <a:rPr lang="en-US" sz="1400" dirty="0" smtClean="0">
                <a:latin typeface="Algerian" panose="04020705040A02060702" pitchFamily="82" charset="0"/>
              </a:rPr>
              <a:t> </a:t>
            </a:r>
            <a:r>
              <a:rPr lang="en-US" sz="1400" dirty="0" err="1" smtClean="0">
                <a:latin typeface="Algerian" panose="04020705040A02060702" pitchFamily="82" charset="0"/>
              </a:rPr>
              <a:t>posta</a:t>
            </a:r>
            <a:r>
              <a:rPr lang="en-US" sz="1400" dirty="0" smtClean="0">
                <a:latin typeface="Algerian" panose="04020705040A02060702" pitchFamily="82" charset="0"/>
              </a:rPr>
              <a:t> la </a:t>
            </a:r>
            <a:r>
              <a:rPr lang="en-US" sz="1400" dirty="0">
                <a:latin typeface="Algerian" panose="04020705040A02060702" pitchFamily="82" charset="0"/>
              </a:rPr>
              <a:t>“</a:t>
            </a:r>
            <a:r>
              <a:rPr lang="en-US" sz="1400" dirty="0" err="1">
                <a:latin typeface="Algerian" panose="04020705040A02060702" pitchFamily="82" charset="0"/>
              </a:rPr>
              <a:t>ropit</a:t>
            </a:r>
            <a:r>
              <a:rPr lang="en-US" sz="1400" dirty="0">
                <a:latin typeface="Algerian" panose="04020705040A02060702" pitchFamily="82" charset="0"/>
              </a:rPr>
              <a:t>” </a:t>
            </a:r>
            <a:r>
              <a:rPr lang="en-US" sz="1400" dirty="0" err="1" smtClean="0">
                <a:latin typeface="Algerian" panose="04020705040A02060702" pitchFamily="82" charset="0"/>
              </a:rPr>
              <a:t>emette</a:t>
            </a:r>
            <a:r>
              <a:rPr lang="en-US" sz="1400" dirty="0" smtClean="0">
                <a:latin typeface="Algerian" panose="04020705040A02060702" pitchFamily="82" charset="0"/>
              </a:rPr>
              <a:t> </a:t>
            </a:r>
            <a:r>
              <a:rPr lang="en-US" sz="1400" dirty="0" err="1" smtClean="0">
                <a:latin typeface="Algerian" panose="04020705040A02060702" pitchFamily="82" charset="0"/>
              </a:rPr>
              <a:t>dei</a:t>
            </a:r>
            <a:r>
              <a:rPr lang="en-US" sz="1400" dirty="0" smtClean="0">
                <a:latin typeface="Algerian" panose="04020705040A02060702" pitchFamily="82" charset="0"/>
              </a:rPr>
              <a:t> </a:t>
            </a:r>
            <a:r>
              <a:rPr lang="en-US" sz="1400" dirty="0" err="1" smtClean="0">
                <a:latin typeface="Algerian" panose="04020705040A02060702" pitchFamily="82" charset="0"/>
              </a:rPr>
              <a:t>francobolli</a:t>
            </a:r>
            <a:r>
              <a:rPr lang="en-US" sz="1400" dirty="0" smtClean="0">
                <a:latin typeface="Algerian" panose="04020705040A02060702" pitchFamily="82" charset="0"/>
              </a:rPr>
              <a:t> </a:t>
            </a:r>
            <a:r>
              <a:rPr lang="en-US" sz="1400" dirty="0" err="1" smtClean="0">
                <a:latin typeface="Algerian" panose="04020705040A02060702" pitchFamily="82" charset="0"/>
              </a:rPr>
              <a:t>utilizzabili</a:t>
            </a:r>
            <a:r>
              <a:rPr lang="en-US" sz="1400" dirty="0" smtClean="0">
                <a:latin typeface="Algerian" panose="04020705040A02060702" pitchFamily="82" charset="0"/>
              </a:rPr>
              <a:t> solo da e per le sue </a:t>
            </a:r>
            <a:r>
              <a:rPr lang="en-US" sz="1400" dirty="0" err="1" smtClean="0">
                <a:latin typeface="Algerian" panose="04020705040A02060702" pitchFamily="82" charset="0"/>
              </a:rPr>
              <a:t>agenzie</a:t>
            </a:r>
            <a:r>
              <a:rPr lang="en-US" sz="1400" dirty="0" smtClean="0">
                <a:latin typeface="Algerian" panose="04020705040A02060702" pitchFamily="82" charset="0"/>
              </a:rPr>
              <a:t> </a:t>
            </a:r>
            <a:r>
              <a:rPr lang="en-US" sz="1400" dirty="0" err="1" smtClean="0">
                <a:latin typeface="Algerian" panose="04020705040A02060702" pitchFamily="82" charset="0"/>
              </a:rPr>
              <a:t>postali</a:t>
            </a:r>
            <a:r>
              <a:rPr lang="en-US" sz="1400" dirty="0" smtClean="0">
                <a:latin typeface="Algerian" panose="04020705040A02060702" pitchFamily="82" charset="0"/>
              </a:rPr>
              <a:t>, </a:t>
            </a:r>
            <a:r>
              <a:rPr lang="en-US" sz="1400" dirty="0" err="1" smtClean="0">
                <a:latin typeface="Algerian" panose="04020705040A02060702" pitchFamily="82" charset="0"/>
              </a:rPr>
              <a:t>questo</a:t>
            </a:r>
            <a:r>
              <a:rPr lang="en-US" sz="1400" dirty="0" smtClean="0">
                <a:latin typeface="Algerian" panose="04020705040A02060702" pitchFamily="82" charset="0"/>
              </a:rPr>
              <a:t> </a:t>
            </a:r>
            <a:r>
              <a:rPr lang="en-US" sz="1400" dirty="0" err="1" smtClean="0">
                <a:latin typeface="Algerian" panose="04020705040A02060702" pitchFamily="82" charset="0"/>
              </a:rPr>
              <a:t>almeno</a:t>
            </a:r>
            <a:r>
              <a:rPr lang="en-US" sz="1400" dirty="0" smtClean="0">
                <a:latin typeface="Algerian" panose="04020705040A02060702" pitchFamily="82" charset="0"/>
              </a:rPr>
              <a:t> </a:t>
            </a:r>
            <a:r>
              <a:rPr lang="en-US" sz="1400" dirty="0" err="1" smtClean="0">
                <a:latin typeface="Algerian" panose="04020705040A02060702" pitchFamily="82" charset="0"/>
              </a:rPr>
              <a:t>fino</a:t>
            </a:r>
            <a:r>
              <a:rPr lang="en-US" sz="1400" dirty="0" smtClean="0">
                <a:latin typeface="Algerian" panose="04020705040A02060702" pitchFamily="82" charset="0"/>
              </a:rPr>
              <a:t> al 1875.</a:t>
            </a:r>
            <a:endParaRPr lang="en-US" sz="1400" dirty="0">
              <a:latin typeface="Algerian" panose="04020705040A02060702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6203" y="4930161"/>
            <a:ext cx="457832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Lettera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da Beirut del 14/9/1881 per Alessandria,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Egitto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L’aumento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delle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tariffe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rimediato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tramite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stampa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nuovi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valori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sempre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della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Ropit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ma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questa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volta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utilizzabili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anche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per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destinazioni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extra-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Ropit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103" y="1027421"/>
            <a:ext cx="7212650" cy="4861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59110" y="3586207"/>
            <a:ext cx="25893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Lettera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dall’Ufficio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Russo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della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Ropit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di 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Costantinopoli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del 22/4/1884 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 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Tripoli di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Siria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In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questo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caso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ammesso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l’uso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dei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francobolli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delle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poste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imperiali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russe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dimostrando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ormai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completa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uniformita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regolamenti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UPU.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03" y="1461331"/>
            <a:ext cx="4618588" cy="335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02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56368" y="205098"/>
            <a:ext cx="11630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latin typeface="Algerian" panose="04020705040A02060702" pitchFamily="82" charset="0"/>
              </a:rPr>
              <a:t>Linee</a:t>
            </a:r>
            <a:r>
              <a:rPr lang="en-US" sz="1400" dirty="0">
                <a:latin typeface="Algerian" panose="04020705040A02060702" pitchFamily="82" charset="0"/>
              </a:rPr>
              <a:t> di </a:t>
            </a:r>
            <a:r>
              <a:rPr lang="en-US" sz="1400" dirty="0" err="1">
                <a:latin typeface="Algerian" panose="04020705040A02060702" pitchFamily="82" charset="0"/>
              </a:rPr>
              <a:t>navigazione</a:t>
            </a:r>
            <a:r>
              <a:rPr lang="en-US" sz="1400" dirty="0">
                <a:latin typeface="Algerian" panose="04020705040A02060702" pitchFamily="82" charset="0"/>
              </a:rPr>
              <a:t> </a:t>
            </a:r>
            <a:r>
              <a:rPr lang="en-US" sz="1400" dirty="0" smtClean="0">
                <a:latin typeface="Algerian" panose="04020705040A02060702" pitchFamily="82" charset="0"/>
              </a:rPr>
              <a:t>Della </a:t>
            </a:r>
            <a:r>
              <a:rPr lang="en-US" sz="1400" dirty="0" err="1" smtClean="0">
                <a:latin typeface="Algerian" panose="04020705040A02060702" pitchFamily="82" charset="0"/>
              </a:rPr>
              <a:t>ropit</a:t>
            </a:r>
            <a:r>
              <a:rPr lang="en-US" sz="1400" dirty="0" smtClean="0">
                <a:latin typeface="Algerian" panose="04020705040A02060702" pitchFamily="82" charset="0"/>
              </a:rPr>
              <a:t> </a:t>
            </a:r>
            <a:r>
              <a:rPr lang="en-US" sz="1400" dirty="0" err="1" smtClean="0">
                <a:latin typeface="Algerian" panose="04020705040A02060702" pitchFamily="82" charset="0"/>
              </a:rPr>
              <a:t>russa</a:t>
            </a:r>
            <a:r>
              <a:rPr lang="en-US" sz="1400" dirty="0" smtClean="0">
                <a:latin typeface="Algerian" panose="04020705040A02060702" pitchFamily="82" charset="0"/>
              </a:rPr>
              <a:t> </a:t>
            </a:r>
            <a:r>
              <a:rPr lang="en-US" sz="1400" dirty="0" err="1">
                <a:latin typeface="Algerian" panose="04020705040A02060702" pitchFamily="82" charset="0"/>
              </a:rPr>
              <a:t>nel</a:t>
            </a:r>
            <a:r>
              <a:rPr lang="en-US" sz="1400" dirty="0">
                <a:latin typeface="Algerian" panose="04020705040A02060702" pitchFamily="82" charset="0"/>
              </a:rPr>
              <a:t> </a:t>
            </a:r>
            <a:r>
              <a:rPr lang="en-US" sz="1400" dirty="0" err="1">
                <a:latin typeface="Algerian" panose="04020705040A02060702" pitchFamily="82" charset="0"/>
              </a:rPr>
              <a:t>mediterraneo</a:t>
            </a:r>
            <a:r>
              <a:rPr lang="en-US" sz="1400" dirty="0">
                <a:latin typeface="Algerian" panose="04020705040A02060702" pitchFamily="82" charset="0"/>
              </a:rPr>
              <a:t> </a:t>
            </a:r>
            <a:r>
              <a:rPr lang="en-US" sz="1400" dirty="0" err="1">
                <a:latin typeface="Algerian" panose="04020705040A02060702" pitchFamily="82" charset="0"/>
              </a:rPr>
              <a:t>orientale</a:t>
            </a:r>
            <a:r>
              <a:rPr lang="en-US" sz="1400" dirty="0">
                <a:latin typeface="Algerian" panose="04020705040A02060702" pitchFamily="82" charset="0"/>
              </a:rPr>
              <a:t> </a:t>
            </a:r>
            <a:r>
              <a:rPr lang="en-US" sz="1400" dirty="0" err="1">
                <a:latin typeface="Algerian" panose="04020705040A02060702" pitchFamily="82" charset="0"/>
              </a:rPr>
              <a:t>il</a:t>
            </a:r>
            <a:r>
              <a:rPr lang="en-US" sz="1400" dirty="0">
                <a:latin typeface="Algerian" panose="04020705040A02060702" pitchFamily="82" charset="0"/>
              </a:rPr>
              <a:t> 1875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815" y="717973"/>
            <a:ext cx="3537086" cy="58272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677" y="717972"/>
            <a:ext cx="5827245" cy="582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901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56368" y="205098"/>
            <a:ext cx="11630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lgerian" panose="04020705040A02060702" pitchFamily="82" charset="0"/>
              </a:rPr>
              <a:t>1865-1881 </a:t>
            </a:r>
            <a:r>
              <a:rPr lang="en-US" sz="1400" dirty="0" err="1" smtClean="0">
                <a:latin typeface="Algerian" panose="04020705040A02060702" pitchFamily="82" charset="0"/>
              </a:rPr>
              <a:t>L’avventura</a:t>
            </a:r>
            <a:r>
              <a:rPr lang="en-US" sz="1400" dirty="0" smtClean="0">
                <a:latin typeface="Algerian" panose="04020705040A02060702" pitchFamily="82" charset="0"/>
              </a:rPr>
              <a:t> </a:t>
            </a:r>
            <a:r>
              <a:rPr lang="en-US" sz="1400" dirty="0" err="1" smtClean="0">
                <a:latin typeface="Algerian" panose="04020705040A02060702" pitchFamily="82" charset="0"/>
              </a:rPr>
              <a:t>egiziana</a:t>
            </a:r>
            <a:r>
              <a:rPr lang="en-US" sz="1400" dirty="0" smtClean="0">
                <a:latin typeface="Algerian" panose="04020705040A02060702" pitchFamily="82" charset="0"/>
              </a:rPr>
              <a:t> </a:t>
            </a:r>
            <a:r>
              <a:rPr lang="en-US" sz="1400" dirty="0" err="1" smtClean="0">
                <a:latin typeface="Algerian" panose="04020705040A02060702" pitchFamily="82" charset="0"/>
              </a:rPr>
              <a:t>dalla</a:t>
            </a:r>
            <a:r>
              <a:rPr lang="en-US" sz="1400" dirty="0" smtClean="0">
                <a:latin typeface="Algerian" panose="04020705040A02060702" pitchFamily="82" charset="0"/>
              </a:rPr>
              <a:t> </a:t>
            </a:r>
            <a:r>
              <a:rPr lang="en-US" sz="1400" i="1" dirty="0" err="1" smtClean="0">
                <a:latin typeface="Algerian" panose="04020705040A02060702" pitchFamily="82" charset="0"/>
              </a:rPr>
              <a:t>azizieh</a:t>
            </a:r>
            <a:r>
              <a:rPr lang="en-US" sz="1400" i="1" dirty="0" smtClean="0">
                <a:latin typeface="Algerian" panose="04020705040A02060702" pitchFamily="82" charset="0"/>
              </a:rPr>
              <a:t> </a:t>
            </a:r>
            <a:r>
              <a:rPr lang="en-US" sz="1400" i="1" dirty="0" err="1" smtClean="0">
                <a:latin typeface="Algerian" panose="04020705040A02060702" pitchFamily="82" charset="0"/>
              </a:rPr>
              <a:t>misri</a:t>
            </a:r>
            <a:r>
              <a:rPr lang="en-US" sz="1400" dirty="0" smtClean="0">
                <a:latin typeface="Algerian" panose="04020705040A02060702" pitchFamily="82" charset="0"/>
              </a:rPr>
              <a:t> </a:t>
            </a:r>
            <a:r>
              <a:rPr lang="en-US" sz="1400" dirty="0" err="1" smtClean="0">
                <a:latin typeface="Algerian" panose="04020705040A02060702" pitchFamily="82" charset="0"/>
              </a:rPr>
              <a:t>alla</a:t>
            </a:r>
            <a:r>
              <a:rPr lang="en-US" sz="1400" dirty="0" smtClean="0">
                <a:latin typeface="Algerian" panose="04020705040A02060702" pitchFamily="82" charset="0"/>
              </a:rPr>
              <a:t> </a:t>
            </a:r>
            <a:r>
              <a:rPr lang="en-US" sz="1400" i="1" dirty="0" smtClean="0">
                <a:latin typeface="Algerian" panose="04020705040A02060702" pitchFamily="82" charset="0"/>
              </a:rPr>
              <a:t>khedivial mail line</a:t>
            </a:r>
            <a:r>
              <a:rPr lang="en-US" sz="1400" dirty="0" smtClean="0">
                <a:latin typeface="Algerian" panose="04020705040A02060702" pitchFamily="82" charset="0"/>
              </a:rPr>
              <a:t> </a:t>
            </a:r>
            <a:endParaRPr lang="en-US" sz="1400" i="1" dirty="0">
              <a:latin typeface="Algerian" panose="04020705040A02060702" pitchFamily="8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00939" y="5757224"/>
            <a:ext cx="236673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Comunicazione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private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dall’ufficio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postale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Alessandretta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del 27/2/1871 al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consolato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Italiano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ad Aleppo.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38100" y="5990097"/>
            <a:ext cx="28799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Busta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spedita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da Beirut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il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7/8/1871 per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il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Cairo. </a:t>
            </a:r>
            <a:endParaRPr lang="en-US" sz="1100" dirty="0"/>
          </a:p>
        </p:txBody>
      </p:sp>
      <p:sp>
        <p:nvSpPr>
          <p:cNvPr id="18" name="TextBox 17"/>
          <p:cNvSpPr txBox="1"/>
          <p:nvPr/>
        </p:nvSpPr>
        <p:spPr>
          <a:xfrm>
            <a:off x="1089588" y="1586217"/>
            <a:ext cx="14015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Carta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della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linea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Egiziana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nel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periodo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massimo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sviluppo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il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1870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ed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il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1872. 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824" y="512875"/>
            <a:ext cx="4035654" cy="60417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313" y="512875"/>
            <a:ext cx="5167971" cy="49210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68" y="3511666"/>
            <a:ext cx="3860731" cy="254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432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56368" y="205098"/>
            <a:ext cx="11630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latin typeface="Algerian" panose="04020705040A02060702" pitchFamily="82" charset="0"/>
              </a:rPr>
              <a:t>Linee</a:t>
            </a:r>
            <a:r>
              <a:rPr lang="en-US" sz="1400" dirty="0">
                <a:latin typeface="Algerian" panose="04020705040A02060702" pitchFamily="82" charset="0"/>
              </a:rPr>
              <a:t> di </a:t>
            </a:r>
            <a:r>
              <a:rPr lang="en-US" sz="1400" dirty="0" err="1">
                <a:latin typeface="Algerian" panose="04020705040A02060702" pitchFamily="82" charset="0"/>
              </a:rPr>
              <a:t>navigazione</a:t>
            </a:r>
            <a:r>
              <a:rPr lang="en-US" sz="1400" dirty="0">
                <a:latin typeface="Algerian" panose="04020705040A02060702" pitchFamily="82" charset="0"/>
              </a:rPr>
              <a:t> Della </a:t>
            </a:r>
            <a:r>
              <a:rPr lang="en-US" sz="1400" dirty="0" smtClean="0">
                <a:latin typeface="Algerian" panose="04020705040A02060702" pitchFamily="82" charset="0"/>
              </a:rPr>
              <a:t>Khedivial </a:t>
            </a:r>
            <a:r>
              <a:rPr lang="en-US" sz="1400" dirty="0" err="1" smtClean="0">
                <a:latin typeface="Algerian" panose="04020705040A02060702" pitchFamily="82" charset="0"/>
              </a:rPr>
              <a:t>Egiziana</a:t>
            </a:r>
            <a:r>
              <a:rPr lang="en-US" sz="1400" dirty="0" smtClean="0">
                <a:latin typeface="Algerian" panose="04020705040A02060702" pitchFamily="82" charset="0"/>
              </a:rPr>
              <a:t> </a:t>
            </a:r>
            <a:r>
              <a:rPr lang="en-US" sz="1400" dirty="0" err="1" smtClean="0">
                <a:latin typeface="Algerian" panose="04020705040A02060702" pitchFamily="82" charset="0"/>
              </a:rPr>
              <a:t>nel</a:t>
            </a:r>
            <a:r>
              <a:rPr lang="en-US" sz="1400" dirty="0" smtClean="0">
                <a:latin typeface="Algerian" panose="04020705040A02060702" pitchFamily="82" charset="0"/>
              </a:rPr>
              <a:t> </a:t>
            </a:r>
            <a:r>
              <a:rPr lang="en-US" sz="1400" dirty="0" err="1">
                <a:latin typeface="Algerian" panose="04020705040A02060702" pitchFamily="82" charset="0"/>
              </a:rPr>
              <a:t>mediterraneo</a:t>
            </a:r>
            <a:r>
              <a:rPr lang="en-US" sz="1400" dirty="0">
                <a:latin typeface="Algerian" panose="04020705040A02060702" pitchFamily="82" charset="0"/>
              </a:rPr>
              <a:t> </a:t>
            </a:r>
            <a:r>
              <a:rPr lang="en-US" sz="1400" dirty="0" err="1">
                <a:latin typeface="Algerian" panose="04020705040A02060702" pitchFamily="82" charset="0"/>
              </a:rPr>
              <a:t>orientale</a:t>
            </a:r>
            <a:r>
              <a:rPr lang="en-US" sz="1400" dirty="0">
                <a:latin typeface="Algerian" panose="04020705040A02060702" pitchFamily="82" charset="0"/>
              </a:rPr>
              <a:t> </a:t>
            </a:r>
            <a:r>
              <a:rPr lang="en-US" sz="1400" dirty="0" err="1">
                <a:latin typeface="Algerian" panose="04020705040A02060702" pitchFamily="82" charset="0"/>
              </a:rPr>
              <a:t>il</a:t>
            </a:r>
            <a:r>
              <a:rPr lang="en-US" sz="1400" dirty="0">
                <a:latin typeface="Algerian" panose="04020705040A02060702" pitchFamily="82" charset="0"/>
              </a:rPr>
              <a:t> 1875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464" y="609135"/>
            <a:ext cx="6258413" cy="6095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817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70911" y="0"/>
            <a:ext cx="3973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Algerian" panose="04020705040A02060702" pitchFamily="82" charset="0"/>
              </a:rPr>
              <a:t>E </a:t>
            </a:r>
            <a:r>
              <a:rPr lang="en-US" sz="4400" dirty="0" err="1" smtClean="0">
                <a:latin typeface="Algerian" panose="04020705040A02060702" pitchFamily="82" charset="0"/>
              </a:rPr>
              <a:t>l’italia</a:t>
            </a:r>
            <a:r>
              <a:rPr lang="en-US" sz="4400" dirty="0" smtClean="0">
                <a:latin typeface="Algerian" panose="04020705040A02060702" pitchFamily="82" charset="0"/>
              </a:rPr>
              <a:t>?</a:t>
            </a:r>
            <a:endParaRPr lang="en-US" sz="4400" dirty="0">
              <a:latin typeface="Algerian" panose="04020705040A02060702" pitchFamily="8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481" y="608730"/>
            <a:ext cx="6257297" cy="61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247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82223" y="650950"/>
            <a:ext cx="39539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lgerian" panose="04020705040A02060702" pitchFamily="82" charset="0"/>
              </a:rPr>
              <a:t>Il </a:t>
            </a:r>
            <a:r>
              <a:rPr lang="en-US" sz="1400" dirty="0" err="1" smtClean="0">
                <a:latin typeface="Algerian" panose="04020705040A02060702" pitchFamily="82" charset="0"/>
              </a:rPr>
              <a:t>dominio</a:t>
            </a:r>
            <a:r>
              <a:rPr lang="en-US" sz="1400" dirty="0" smtClean="0">
                <a:latin typeface="Algerian" panose="04020705040A02060702" pitchFamily="82" charset="0"/>
              </a:rPr>
              <a:t> </a:t>
            </a:r>
            <a:r>
              <a:rPr lang="en-US" sz="1400" dirty="0" err="1" smtClean="0">
                <a:latin typeface="Algerian" panose="04020705040A02060702" pitchFamily="82" charset="0"/>
              </a:rPr>
              <a:t>Veneziano</a:t>
            </a:r>
            <a:r>
              <a:rPr lang="en-US" sz="1400" dirty="0" smtClean="0">
                <a:latin typeface="Algerian" panose="04020705040A02060702" pitchFamily="82" charset="0"/>
              </a:rPr>
              <a:t> </a:t>
            </a:r>
            <a:r>
              <a:rPr lang="en-US" sz="1400" dirty="0" err="1" smtClean="0">
                <a:latin typeface="Algerian" panose="04020705040A02060702" pitchFamily="82" charset="0"/>
              </a:rPr>
              <a:t>nel</a:t>
            </a:r>
            <a:r>
              <a:rPr lang="en-US" sz="1400" dirty="0" smtClean="0">
                <a:latin typeface="Algerian" panose="04020705040A02060702" pitchFamily="82" charset="0"/>
              </a:rPr>
              <a:t> XV e XVI </a:t>
            </a:r>
            <a:r>
              <a:rPr lang="en-US" sz="1400" dirty="0" err="1" smtClean="0">
                <a:latin typeface="Algerian" panose="04020705040A02060702" pitchFamily="82" charset="0"/>
              </a:rPr>
              <a:t>secolo</a:t>
            </a:r>
            <a:r>
              <a:rPr lang="en-US" sz="1400" dirty="0" smtClean="0">
                <a:latin typeface="Algerian" panose="04020705040A02060702" pitchFamily="82" charset="0"/>
              </a:rPr>
              <a:t>   </a:t>
            </a:r>
            <a:endParaRPr lang="en-US" sz="1400" dirty="0">
              <a:latin typeface="Algerian" panose="04020705040A02060702" pitchFamily="8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300" y="1178615"/>
            <a:ext cx="8706520" cy="52483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64" y="2213361"/>
            <a:ext cx="2819865" cy="3772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205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13645" y="307649"/>
            <a:ext cx="118017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latin typeface="Algerian" panose="04020705040A02060702" pitchFamily="82" charset="0"/>
              </a:rPr>
              <a:t>testimoni</a:t>
            </a:r>
            <a:r>
              <a:rPr lang="en-US" sz="1400" dirty="0" smtClean="0">
                <a:latin typeface="Algerian" panose="04020705040A02060702" pitchFamily="82" charset="0"/>
              </a:rPr>
              <a:t> </a:t>
            </a:r>
            <a:r>
              <a:rPr lang="en-US" sz="1400" dirty="0" err="1" smtClean="0">
                <a:latin typeface="Algerian" panose="04020705040A02060702" pitchFamily="82" charset="0"/>
              </a:rPr>
              <a:t>dell’assenza</a:t>
            </a:r>
            <a:endParaRPr lang="en-US" sz="1400" dirty="0" smtClean="0">
              <a:latin typeface="Algerian" panose="04020705040A02060702" pitchFamily="8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47158" y="5537675"/>
            <a:ext cx="45378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Sicuramente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per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una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fortunata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contingenza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uesta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lettera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della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“American Press di Beirut” per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Genova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venne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spedita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il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3/3/1870 e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trasmessa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al 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Forwarder Hess &amp; C. di Alessandria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prontamente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consegno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all’ufficio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Postale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Italiano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di Alessandria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provide ad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affrancarla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spedirla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probabilmente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vapore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della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Adriatico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Orientale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sino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Brindisi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da dove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raggiunse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Genova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il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giorno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11/3/1870.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12021" y="5323210"/>
            <a:ext cx="463182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Lettera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spedita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dall’Ufficio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Britannico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di Beirut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il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3/6/1875 e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trasportato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come da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convenzione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bilaterale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italo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-Britannica,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all’Ufficio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postale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Italiano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di Alessandria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provvide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ad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affrancarla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ed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annullarne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francobolli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corrispondenti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alla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tariffa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per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lettere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indirizzate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Germania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dall’Ufficio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di Alessandria.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75" y="1654787"/>
            <a:ext cx="5517789" cy="38828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516" y="1811709"/>
            <a:ext cx="5690324" cy="351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649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13645" y="307649"/>
            <a:ext cx="118017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latin typeface="Algerian" panose="04020705040A02060702" pitchFamily="82" charset="0"/>
              </a:rPr>
              <a:t>Linee</a:t>
            </a:r>
            <a:r>
              <a:rPr lang="en-US" sz="1400" dirty="0">
                <a:latin typeface="Algerian" panose="04020705040A02060702" pitchFamily="82" charset="0"/>
              </a:rPr>
              <a:t> di </a:t>
            </a:r>
            <a:r>
              <a:rPr lang="en-US" sz="1400" dirty="0" err="1">
                <a:latin typeface="Algerian" panose="04020705040A02060702" pitchFamily="82" charset="0"/>
              </a:rPr>
              <a:t>navigazione</a:t>
            </a:r>
            <a:r>
              <a:rPr lang="en-US" sz="1400" dirty="0">
                <a:latin typeface="Algerian" panose="04020705040A02060702" pitchFamily="82" charset="0"/>
              </a:rPr>
              <a:t> </a:t>
            </a:r>
            <a:r>
              <a:rPr lang="en-US" sz="1400" dirty="0" err="1" smtClean="0">
                <a:latin typeface="Algerian" panose="04020705040A02060702" pitchFamily="82" charset="0"/>
              </a:rPr>
              <a:t>italiane</a:t>
            </a:r>
            <a:r>
              <a:rPr lang="en-US" sz="1400" dirty="0" smtClean="0">
                <a:latin typeface="Algerian" panose="04020705040A02060702" pitchFamily="82" charset="0"/>
              </a:rPr>
              <a:t> </a:t>
            </a:r>
            <a:r>
              <a:rPr lang="en-US" sz="1400" dirty="0" err="1" smtClean="0">
                <a:latin typeface="Algerian" panose="04020705040A02060702" pitchFamily="82" charset="0"/>
              </a:rPr>
              <a:t>nel</a:t>
            </a:r>
            <a:r>
              <a:rPr lang="en-US" sz="1400" dirty="0" smtClean="0">
                <a:latin typeface="Algerian" panose="04020705040A02060702" pitchFamily="82" charset="0"/>
              </a:rPr>
              <a:t> </a:t>
            </a:r>
            <a:r>
              <a:rPr lang="en-US" sz="1400" dirty="0" err="1">
                <a:latin typeface="Algerian" panose="04020705040A02060702" pitchFamily="82" charset="0"/>
              </a:rPr>
              <a:t>mediterraneo</a:t>
            </a:r>
            <a:r>
              <a:rPr lang="en-US" sz="1400" dirty="0">
                <a:latin typeface="Algerian" panose="04020705040A02060702" pitchFamily="82" charset="0"/>
              </a:rPr>
              <a:t> </a:t>
            </a:r>
            <a:r>
              <a:rPr lang="en-US" sz="1400" dirty="0" err="1">
                <a:latin typeface="Algerian" panose="04020705040A02060702" pitchFamily="82" charset="0"/>
              </a:rPr>
              <a:t>orientale</a:t>
            </a:r>
            <a:r>
              <a:rPr lang="en-US" sz="1400" dirty="0">
                <a:latin typeface="Algerian" panose="04020705040A02060702" pitchFamily="82" charset="0"/>
              </a:rPr>
              <a:t> </a:t>
            </a:r>
            <a:r>
              <a:rPr lang="en-US" sz="1400" dirty="0" err="1">
                <a:latin typeface="Algerian" panose="04020705040A02060702" pitchFamily="82" charset="0"/>
              </a:rPr>
              <a:t>il</a:t>
            </a:r>
            <a:r>
              <a:rPr lang="en-US" sz="1400" dirty="0">
                <a:latin typeface="Algerian" panose="04020705040A02060702" pitchFamily="82" charset="0"/>
              </a:rPr>
              <a:t> </a:t>
            </a:r>
            <a:r>
              <a:rPr lang="en-US" sz="1400" dirty="0" smtClean="0">
                <a:latin typeface="Algerian" panose="04020705040A02060702" pitchFamily="82" charset="0"/>
              </a:rPr>
              <a:t>1875</a:t>
            </a:r>
          </a:p>
          <a:p>
            <a:r>
              <a:rPr lang="en-US" sz="1400" dirty="0" smtClean="0">
                <a:latin typeface="Algerian" panose="04020705040A02060702" pitchFamily="82" charset="0"/>
              </a:rPr>
              <a:t>1- Florio</a:t>
            </a:r>
          </a:p>
          <a:p>
            <a:r>
              <a:rPr lang="en-US" sz="1400" dirty="0" smtClean="0">
                <a:latin typeface="Algerian" panose="04020705040A02060702" pitchFamily="82" charset="0"/>
              </a:rPr>
              <a:t>2 - </a:t>
            </a:r>
            <a:r>
              <a:rPr lang="en-US" sz="1400" dirty="0" err="1" smtClean="0">
                <a:latin typeface="Algerian" panose="04020705040A02060702" pitchFamily="82" charset="0"/>
              </a:rPr>
              <a:t>Rubattino</a:t>
            </a:r>
            <a:endParaRPr lang="en-US" sz="1400" dirty="0" smtClean="0">
              <a:latin typeface="Algerian" panose="04020705040A02060702" pitchFamily="82" charset="0"/>
            </a:endParaRPr>
          </a:p>
          <a:p>
            <a:r>
              <a:rPr lang="en-US" sz="1400" dirty="0">
                <a:latin typeface="Algerian" panose="04020705040A02060702" pitchFamily="82" charset="0"/>
              </a:rPr>
              <a:t>3</a:t>
            </a:r>
            <a:r>
              <a:rPr lang="en-US" sz="1400" dirty="0" smtClean="0">
                <a:latin typeface="Algerian" panose="04020705040A02060702" pitchFamily="82" charset="0"/>
              </a:rPr>
              <a:t> - </a:t>
            </a:r>
            <a:r>
              <a:rPr lang="en-US" sz="1400" dirty="0" err="1" smtClean="0">
                <a:latin typeface="Algerian" panose="04020705040A02060702" pitchFamily="82" charset="0"/>
              </a:rPr>
              <a:t>Accossato-Peirano</a:t>
            </a:r>
            <a:endParaRPr lang="en-US" sz="1400" dirty="0" smtClean="0">
              <a:latin typeface="Algerian" panose="04020705040A02060702" pitchFamily="82" charset="0"/>
            </a:endParaRPr>
          </a:p>
          <a:p>
            <a:r>
              <a:rPr lang="en-US" sz="1400" dirty="0" smtClean="0">
                <a:latin typeface="Algerian" panose="04020705040A02060702" pitchFamily="82" charset="0"/>
              </a:rPr>
              <a:t>4 – </a:t>
            </a:r>
            <a:r>
              <a:rPr lang="en-US" sz="1400" dirty="0" err="1" smtClean="0">
                <a:latin typeface="Algerian" panose="04020705040A02060702" pitchFamily="82" charset="0"/>
              </a:rPr>
              <a:t>adriatico</a:t>
            </a:r>
            <a:r>
              <a:rPr lang="en-US" sz="1400" dirty="0" smtClean="0">
                <a:latin typeface="Algerian" panose="04020705040A02060702" pitchFamily="82" charset="0"/>
              </a:rPr>
              <a:t> </a:t>
            </a:r>
            <a:r>
              <a:rPr lang="en-US" sz="1400" dirty="0" err="1" smtClean="0">
                <a:latin typeface="Algerian" panose="04020705040A02060702" pitchFamily="82" charset="0"/>
              </a:rPr>
              <a:t>orientale</a:t>
            </a:r>
            <a:endParaRPr lang="en-US" sz="1400" dirty="0" smtClean="0">
              <a:latin typeface="Algerian" panose="04020705040A02060702" pitchFamily="82" charset="0"/>
            </a:endParaRPr>
          </a:p>
          <a:p>
            <a:r>
              <a:rPr lang="en-US" sz="1400" dirty="0" smtClean="0">
                <a:latin typeface="Algerian" panose="04020705040A02060702" pitchFamily="82" charset="0"/>
              </a:rPr>
              <a:t>5 – </a:t>
            </a:r>
            <a:r>
              <a:rPr lang="en-US" sz="1400" dirty="0" err="1" smtClean="0">
                <a:latin typeface="Algerian" panose="04020705040A02060702" pitchFamily="82" charset="0"/>
              </a:rPr>
              <a:t>trinacria</a:t>
            </a:r>
            <a:r>
              <a:rPr lang="en-US" sz="1400" dirty="0" smtClean="0">
                <a:latin typeface="Algerian" panose="04020705040A02060702" pitchFamily="82" charset="0"/>
              </a:rPr>
              <a:t> </a:t>
            </a:r>
            <a:endParaRPr lang="en-US" sz="1400" dirty="0">
              <a:latin typeface="Algerian" panose="04020705040A02060702" pitchFamily="8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107" y="654685"/>
            <a:ext cx="8785077" cy="6048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4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13645" y="307649"/>
            <a:ext cx="118017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lgerian" panose="04020705040A02060702" pitchFamily="82" charset="0"/>
              </a:rPr>
              <a:t>PER CONCLUDERE………..</a:t>
            </a:r>
            <a:endParaRPr lang="en-US" sz="1400" dirty="0">
              <a:latin typeface="Algerian" panose="04020705040A02060702" pitchFamily="8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883" y="699466"/>
            <a:ext cx="8572453" cy="590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424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70018" y="333287"/>
            <a:ext cx="11630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lgerian" panose="04020705040A02060702" pitchFamily="82" charset="0"/>
              </a:rPr>
              <a:t>XVII e xviii </a:t>
            </a:r>
            <a:r>
              <a:rPr lang="en-US" sz="1400" dirty="0" err="1" smtClean="0">
                <a:latin typeface="Algerian" panose="04020705040A02060702" pitchFamily="82" charset="0"/>
              </a:rPr>
              <a:t>secolo</a:t>
            </a:r>
            <a:r>
              <a:rPr lang="en-US" sz="1400" dirty="0" smtClean="0">
                <a:latin typeface="Algerian" panose="04020705040A02060702" pitchFamily="82" charset="0"/>
              </a:rPr>
              <a:t> </a:t>
            </a:r>
            <a:r>
              <a:rPr lang="en-US" sz="1400" dirty="0" err="1" smtClean="0">
                <a:latin typeface="Algerian" panose="04020705040A02060702" pitchFamily="82" charset="0"/>
              </a:rPr>
              <a:t>inizia</a:t>
            </a:r>
            <a:r>
              <a:rPr lang="en-US" sz="1400" dirty="0" smtClean="0">
                <a:latin typeface="Algerian" panose="04020705040A02060702" pitchFamily="82" charset="0"/>
              </a:rPr>
              <a:t> a </a:t>
            </a:r>
            <a:r>
              <a:rPr lang="en-US" sz="1400" dirty="0" err="1" smtClean="0">
                <a:latin typeface="Algerian" panose="04020705040A02060702" pitchFamily="82" charset="0"/>
              </a:rPr>
              <a:t>decadere</a:t>
            </a:r>
            <a:r>
              <a:rPr lang="en-US" sz="1400" dirty="0" smtClean="0">
                <a:latin typeface="Algerian" panose="04020705040A02060702" pitchFamily="82" charset="0"/>
              </a:rPr>
              <a:t> </a:t>
            </a:r>
            <a:r>
              <a:rPr lang="en-US" sz="1400" dirty="0" err="1" smtClean="0">
                <a:latin typeface="Algerian" panose="04020705040A02060702" pitchFamily="82" charset="0"/>
              </a:rPr>
              <a:t>il</a:t>
            </a:r>
            <a:r>
              <a:rPr lang="en-US" sz="1400" dirty="0" smtClean="0">
                <a:latin typeface="Algerian" panose="04020705040A02060702" pitchFamily="82" charset="0"/>
              </a:rPr>
              <a:t> </a:t>
            </a:r>
            <a:r>
              <a:rPr lang="en-US" sz="1400" dirty="0" err="1" smtClean="0">
                <a:latin typeface="Algerian" panose="04020705040A02060702" pitchFamily="82" charset="0"/>
              </a:rPr>
              <a:t>monopolio</a:t>
            </a:r>
            <a:r>
              <a:rPr lang="en-US" sz="1400" dirty="0" smtClean="0">
                <a:latin typeface="Algerian" panose="04020705040A02060702" pitchFamily="82" charset="0"/>
              </a:rPr>
              <a:t> </a:t>
            </a:r>
            <a:r>
              <a:rPr lang="en-US" sz="1400" dirty="0" err="1" smtClean="0">
                <a:latin typeface="Algerian" panose="04020705040A02060702" pitchFamily="82" charset="0"/>
              </a:rPr>
              <a:t>veneziano</a:t>
            </a:r>
            <a:r>
              <a:rPr lang="en-US" sz="1400" dirty="0" smtClean="0">
                <a:latin typeface="Algerian" panose="04020705040A02060702" pitchFamily="82" charset="0"/>
              </a:rPr>
              <a:t> </a:t>
            </a:r>
            <a:r>
              <a:rPr lang="en-US" sz="1400" dirty="0" err="1" smtClean="0">
                <a:latin typeface="Algerian" panose="04020705040A02060702" pitchFamily="82" charset="0"/>
              </a:rPr>
              <a:t>sostituito</a:t>
            </a:r>
            <a:r>
              <a:rPr lang="en-US" sz="1400" dirty="0" smtClean="0">
                <a:latin typeface="Algerian" panose="04020705040A02060702" pitchFamily="82" charset="0"/>
              </a:rPr>
              <a:t> da </a:t>
            </a:r>
            <a:r>
              <a:rPr lang="en-US" sz="1400" dirty="0" err="1" smtClean="0">
                <a:latin typeface="Algerian" panose="04020705040A02060702" pitchFamily="82" charset="0"/>
              </a:rPr>
              <a:t>quello</a:t>
            </a:r>
            <a:r>
              <a:rPr lang="en-US" sz="1400" dirty="0" smtClean="0">
                <a:latin typeface="Algerian" panose="04020705040A02060702" pitchFamily="82" charset="0"/>
              </a:rPr>
              <a:t> </a:t>
            </a:r>
            <a:r>
              <a:rPr lang="en-US" sz="1400" dirty="0" err="1" smtClean="0">
                <a:latin typeface="Algerian" panose="04020705040A02060702" pitchFamily="82" charset="0"/>
              </a:rPr>
              <a:t>francese</a:t>
            </a:r>
            <a:r>
              <a:rPr lang="en-US" sz="1400" dirty="0" smtClean="0">
                <a:latin typeface="Algerian" panose="04020705040A02060702" pitchFamily="82" charset="0"/>
              </a:rPr>
              <a:t> e </a:t>
            </a:r>
            <a:r>
              <a:rPr lang="en-US" sz="1400" dirty="0" err="1" smtClean="0">
                <a:latin typeface="Algerian" panose="04020705040A02060702" pitchFamily="82" charset="0"/>
              </a:rPr>
              <a:t>dai</a:t>
            </a:r>
            <a:r>
              <a:rPr lang="en-US" sz="1400" dirty="0" smtClean="0">
                <a:latin typeface="Algerian" panose="04020705040A02060702" pitchFamily="82" charset="0"/>
              </a:rPr>
              <a:t> </a:t>
            </a:r>
            <a:r>
              <a:rPr lang="en-US" sz="1400" dirty="0" err="1" smtClean="0">
                <a:latin typeface="Algerian" panose="04020705040A02060702" pitchFamily="82" charset="0"/>
              </a:rPr>
              <a:t>suoi</a:t>
            </a:r>
            <a:r>
              <a:rPr lang="en-US" sz="1400" dirty="0" smtClean="0">
                <a:latin typeface="Algerian" panose="04020705040A02060702" pitchFamily="82" charset="0"/>
              </a:rPr>
              <a:t> </a:t>
            </a:r>
            <a:r>
              <a:rPr lang="en-US" sz="1400" dirty="0" err="1" smtClean="0">
                <a:latin typeface="Algerian" panose="04020705040A02060702" pitchFamily="82" charset="0"/>
              </a:rPr>
              <a:t>alleatii</a:t>
            </a:r>
            <a:endParaRPr lang="en-US" sz="1400" dirty="0">
              <a:latin typeface="Algerian" panose="04020705040A02060702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42788" y="6141452"/>
            <a:ext cx="20680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Tripoli de </a:t>
            </a:r>
            <a:r>
              <a:rPr lang="en-US" sz="14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Syrie</a:t>
            </a:r>
            <a:endParaRPr lang="en-US" sz="1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855510" y="3913975"/>
            <a:ext cx="122108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Saida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Sidone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4/7/1702 con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capt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Manno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9292" y="5691495"/>
            <a:ext cx="108239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 Tripoli 18/6/1719 per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Marsiglia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463" y="1643364"/>
            <a:ext cx="6600096" cy="44139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2131" y="825810"/>
            <a:ext cx="4214466" cy="29861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03" y="641064"/>
            <a:ext cx="3903805" cy="50806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691" y="5402399"/>
            <a:ext cx="1994628" cy="130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31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90558" y="221865"/>
            <a:ext cx="118340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lgerian" panose="04020705040A02060702" pitchFamily="82" charset="0"/>
              </a:rPr>
              <a:t>In </a:t>
            </a:r>
            <a:r>
              <a:rPr lang="en-US" sz="1400" dirty="0" err="1" smtClean="0">
                <a:latin typeface="Algerian" panose="04020705040A02060702" pitchFamily="82" charset="0"/>
              </a:rPr>
              <a:t>egitto</a:t>
            </a:r>
            <a:r>
              <a:rPr lang="en-US" sz="1400" dirty="0" smtClean="0">
                <a:latin typeface="Algerian" panose="04020705040A02060702" pitchFamily="82" charset="0"/>
              </a:rPr>
              <a:t> con </a:t>
            </a:r>
            <a:r>
              <a:rPr lang="en-US" sz="1400" u="sng" dirty="0" smtClean="0">
                <a:latin typeface="Algerian" panose="04020705040A02060702" pitchFamily="82" charset="0"/>
              </a:rPr>
              <a:t>Mohammed Ali</a:t>
            </a:r>
            <a:r>
              <a:rPr lang="en-US" sz="1400" dirty="0" smtClean="0">
                <a:latin typeface="Algerian" panose="04020705040A02060702" pitchFamily="82" charset="0"/>
              </a:rPr>
              <a:t> e </a:t>
            </a:r>
            <a:r>
              <a:rPr lang="en-US" sz="1400" dirty="0" err="1" smtClean="0">
                <a:latin typeface="Algerian" panose="04020705040A02060702" pitchFamily="82" charset="0"/>
              </a:rPr>
              <a:t>suo</a:t>
            </a:r>
            <a:r>
              <a:rPr lang="en-US" sz="1400" dirty="0" smtClean="0">
                <a:latin typeface="Algerian" panose="04020705040A02060702" pitchFamily="82" charset="0"/>
              </a:rPr>
              <a:t> </a:t>
            </a:r>
            <a:r>
              <a:rPr lang="en-US" sz="1400" dirty="0" err="1" smtClean="0">
                <a:latin typeface="Algerian" panose="04020705040A02060702" pitchFamily="82" charset="0"/>
              </a:rPr>
              <a:t>figlio</a:t>
            </a:r>
            <a:r>
              <a:rPr lang="en-US" sz="1400" dirty="0" smtClean="0">
                <a:latin typeface="Algerian" panose="04020705040A02060702" pitchFamily="82" charset="0"/>
              </a:rPr>
              <a:t> </a:t>
            </a:r>
            <a:r>
              <a:rPr lang="en-US" sz="1400" u="sng" dirty="0" err="1" smtClean="0">
                <a:latin typeface="Algerian" panose="04020705040A02060702" pitchFamily="82" charset="0"/>
              </a:rPr>
              <a:t>ibraim</a:t>
            </a:r>
            <a:r>
              <a:rPr lang="en-US" sz="1400" u="sng" dirty="0" smtClean="0">
                <a:latin typeface="Algerian" panose="04020705040A02060702" pitchFamily="82" charset="0"/>
              </a:rPr>
              <a:t> </a:t>
            </a:r>
            <a:r>
              <a:rPr lang="en-US" sz="1400" u="sng" dirty="0" err="1" smtClean="0">
                <a:latin typeface="Algerian" panose="04020705040A02060702" pitchFamily="82" charset="0"/>
              </a:rPr>
              <a:t>pacha</a:t>
            </a:r>
            <a:r>
              <a:rPr lang="en-US" sz="1400" dirty="0" smtClean="0">
                <a:latin typeface="Algerian" panose="04020705040A02060702" pitchFamily="82" charset="0"/>
              </a:rPr>
              <a:t> </a:t>
            </a:r>
            <a:r>
              <a:rPr lang="en-US" sz="1400" dirty="0" err="1">
                <a:latin typeface="Algerian" panose="04020705040A02060702" pitchFamily="82" charset="0"/>
              </a:rPr>
              <a:t>Sviluppo</a:t>
            </a:r>
            <a:r>
              <a:rPr lang="en-US" sz="1400" dirty="0">
                <a:latin typeface="Algerian" panose="04020705040A02060702" pitchFamily="82" charset="0"/>
              </a:rPr>
              <a:t> </a:t>
            </a:r>
            <a:r>
              <a:rPr lang="en-US" sz="1400" dirty="0" err="1" smtClean="0">
                <a:latin typeface="Algerian" panose="04020705040A02060702" pitchFamily="82" charset="0"/>
              </a:rPr>
              <a:t>tecnologico</a:t>
            </a:r>
            <a:r>
              <a:rPr lang="en-US" sz="1400" dirty="0" smtClean="0">
                <a:latin typeface="Algerian" panose="04020705040A02060702" pitchFamily="82" charset="0"/>
              </a:rPr>
              <a:t> </a:t>
            </a:r>
            <a:r>
              <a:rPr lang="en-US" sz="1400" dirty="0" err="1" smtClean="0">
                <a:latin typeface="Algerian" panose="04020705040A02060702" pitchFamily="82" charset="0"/>
              </a:rPr>
              <a:t>finalizzato</a:t>
            </a:r>
            <a:r>
              <a:rPr lang="en-US" sz="1400" dirty="0" smtClean="0">
                <a:latin typeface="Algerian" panose="04020705040A02060702" pitchFamily="82" charset="0"/>
              </a:rPr>
              <a:t> ad </a:t>
            </a:r>
            <a:r>
              <a:rPr lang="en-US" sz="1400" dirty="0" err="1" smtClean="0">
                <a:latin typeface="Algerian" panose="04020705040A02060702" pitchFamily="82" charset="0"/>
              </a:rPr>
              <a:t>una</a:t>
            </a:r>
            <a:r>
              <a:rPr lang="en-US" sz="1400" dirty="0" smtClean="0">
                <a:latin typeface="Algerian" panose="04020705040A02060702" pitchFamily="82" charset="0"/>
              </a:rPr>
              <a:t> </a:t>
            </a:r>
            <a:r>
              <a:rPr lang="en-US" sz="1400" dirty="0" err="1" smtClean="0">
                <a:latin typeface="Algerian" panose="04020705040A02060702" pitchFamily="82" charset="0"/>
              </a:rPr>
              <a:t>Politica</a:t>
            </a:r>
            <a:r>
              <a:rPr lang="en-US" sz="1400" dirty="0" smtClean="0">
                <a:latin typeface="Algerian" panose="04020705040A02060702" pitchFamily="82" charset="0"/>
              </a:rPr>
              <a:t> di </a:t>
            </a:r>
            <a:r>
              <a:rPr lang="en-US" sz="1400" dirty="0" err="1" smtClean="0">
                <a:latin typeface="Algerian" panose="04020705040A02060702" pitchFamily="82" charset="0"/>
              </a:rPr>
              <a:t>piena</a:t>
            </a:r>
            <a:r>
              <a:rPr lang="en-US" sz="1400" dirty="0" smtClean="0">
                <a:latin typeface="Algerian" panose="04020705040A02060702" pitchFamily="82" charset="0"/>
              </a:rPr>
              <a:t> </a:t>
            </a:r>
            <a:r>
              <a:rPr lang="en-US" sz="1400" dirty="0" err="1" smtClean="0">
                <a:latin typeface="Algerian" panose="04020705040A02060702" pitchFamily="82" charset="0"/>
              </a:rPr>
              <a:t>indipendenza</a:t>
            </a:r>
            <a:r>
              <a:rPr lang="en-US" sz="1400" dirty="0" smtClean="0">
                <a:latin typeface="Algerian" panose="04020705040A02060702" pitchFamily="82" charset="0"/>
              </a:rPr>
              <a:t> da </a:t>
            </a:r>
            <a:r>
              <a:rPr lang="en-US" sz="1400" dirty="0" err="1" smtClean="0">
                <a:latin typeface="Algerian" panose="04020705040A02060702" pitchFamily="82" charset="0"/>
              </a:rPr>
              <a:t>Cospoli</a:t>
            </a:r>
            <a:r>
              <a:rPr lang="en-US" sz="1400" dirty="0" smtClean="0">
                <a:latin typeface="Algerian" panose="04020705040A02060702" pitchFamily="82" charset="0"/>
              </a:rPr>
              <a:t>. Dal 1832 </a:t>
            </a:r>
            <a:r>
              <a:rPr lang="en-US" sz="1400" dirty="0" err="1" smtClean="0">
                <a:latin typeface="Algerian" panose="04020705040A02060702" pitchFamily="82" charset="0"/>
              </a:rPr>
              <a:t>Occupazione</a:t>
            </a:r>
            <a:r>
              <a:rPr lang="en-US" sz="1400" dirty="0" smtClean="0">
                <a:latin typeface="Algerian" panose="04020705040A02060702" pitchFamily="82" charset="0"/>
              </a:rPr>
              <a:t> di </a:t>
            </a:r>
            <a:r>
              <a:rPr lang="en-US" sz="1400" dirty="0" err="1" smtClean="0">
                <a:latin typeface="Algerian" panose="04020705040A02060702" pitchFamily="82" charset="0"/>
              </a:rPr>
              <a:t>tutta</a:t>
            </a:r>
            <a:r>
              <a:rPr lang="en-US" sz="1400" dirty="0" smtClean="0">
                <a:latin typeface="Algerian" panose="04020705040A02060702" pitchFamily="82" charset="0"/>
              </a:rPr>
              <a:t> la </a:t>
            </a:r>
            <a:r>
              <a:rPr lang="en-US" sz="1400" dirty="0" err="1" smtClean="0">
                <a:latin typeface="Algerian" panose="04020705040A02060702" pitchFamily="82" charset="0"/>
              </a:rPr>
              <a:t>regione</a:t>
            </a:r>
            <a:r>
              <a:rPr lang="en-US" sz="1400" dirty="0" smtClean="0">
                <a:latin typeface="Algerian" panose="04020705040A02060702" pitchFamily="82" charset="0"/>
              </a:rPr>
              <a:t> </a:t>
            </a:r>
            <a:r>
              <a:rPr lang="en-US" sz="1400" dirty="0" err="1" smtClean="0">
                <a:latin typeface="Algerian" panose="04020705040A02060702" pitchFamily="82" charset="0"/>
              </a:rPr>
              <a:t>siriana</a:t>
            </a:r>
            <a:r>
              <a:rPr lang="en-US" sz="1400" dirty="0" smtClean="0">
                <a:latin typeface="Algerian" panose="04020705040A02060702" pitchFamily="82" charset="0"/>
              </a:rPr>
              <a:t> e </a:t>
            </a:r>
            <a:r>
              <a:rPr lang="en-US" sz="1400" dirty="0" err="1" smtClean="0">
                <a:latin typeface="Algerian" panose="04020705040A02060702" pitchFamily="82" charset="0"/>
              </a:rPr>
              <a:t>Conseguente</a:t>
            </a:r>
            <a:r>
              <a:rPr lang="en-US" sz="1400" dirty="0" smtClean="0">
                <a:latin typeface="Algerian" panose="04020705040A02060702" pitchFamily="82" charset="0"/>
              </a:rPr>
              <a:t> </a:t>
            </a:r>
            <a:r>
              <a:rPr lang="en-US" sz="1400" dirty="0" err="1" smtClean="0">
                <a:latin typeface="Algerian" panose="04020705040A02060702" pitchFamily="82" charset="0"/>
              </a:rPr>
              <a:t>Attrito</a:t>
            </a:r>
            <a:r>
              <a:rPr lang="en-US" sz="1400" dirty="0" smtClean="0">
                <a:latin typeface="Algerian" panose="04020705040A02060702" pitchFamily="82" charset="0"/>
              </a:rPr>
              <a:t> con I </a:t>
            </a:r>
            <a:r>
              <a:rPr lang="en-US" sz="1400" dirty="0" err="1" smtClean="0">
                <a:latin typeface="Algerian" panose="04020705040A02060702" pitchFamily="82" charset="0"/>
              </a:rPr>
              <a:t>britannici</a:t>
            </a:r>
            <a:r>
              <a:rPr lang="en-US" sz="1400" dirty="0" smtClean="0">
                <a:latin typeface="Algerian" panose="04020705040A02060702" pitchFamily="82" charset="0"/>
              </a:rPr>
              <a:t> in </a:t>
            </a:r>
            <a:r>
              <a:rPr lang="en-US" sz="1400" dirty="0" err="1" smtClean="0">
                <a:latin typeface="Algerian" panose="04020705040A02060702" pitchFamily="82" charset="0"/>
              </a:rPr>
              <a:t>chiave</a:t>
            </a:r>
            <a:r>
              <a:rPr lang="en-US" sz="1400" dirty="0" smtClean="0">
                <a:latin typeface="Algerian" panose="04020705040A02060702" pitchFamily="82" charset="0"/>
              </a:rPr>
              <a:t> pro-</a:t>
            </a:r>
            <a:r>
              <a:rPr lang="en-US" sz="1400" dirty="0" err="1" smtClean="0">
                <a:latin typeface="Algerian" panose="04020705040A02060702" pitchFamily="82" charset="0"/>
              </a:rPr>
              <a:t>francese</a:t>
            </a:r>
            <a:r>
              <a:rPr lang="en-US" sz="1400" dirty="0" smtClean="0">
                <a:latin typeface="Algerian" panose="04020705040A02060702" pitchFamily="82" charset="0"/>
              </a:rPr>
              <a:t>. </a:t>
            </a:r>
            <a:r>
              <a:rPr lang="en-US" sz="1400" dirty="0" err="1" smtClean="0">
                <a:latin typeface="Algerian" panose="04020705040A02060702" pitchFamily="82" charset="0"/>
              </a:rPr>
              <a:t>minaccia</a:t>
            </a:r>
            <a:r>
              <a:rPr lang="en-US" sz="1400" dirty="0" smtClean="0">
                <a:latin typeface="Algerian" panose="04020705040A02060702" pitchFamily="82" charset="0"/>
              </a:rPr>
              <a:t> di </a:t>
            </a:r>
            <a:r>
              <a:rPr lang="en-US" sz="1400" dirty="0" err="1" smtClean="0">
                <a:latin typeface="Algerian" panose="04020705040A02060702" pitchFamily="82" charset="0"/>
              </a:rPr>
              <a:t>bloccare</a:t>
            </a:r>
            <a:r>
              <a:rPr lang="en-US" sz="1400" dirty="0" smtClean="0">
                <a:latin typeface="Algerian" panose="04020705040A02060702" pitchFamily="82" charset="0"/>
              </a:rPr>
              <a:t> </a:t>
            </a:r>
            <a:r>
              <a:rPr lang="en-US" sz="1400" dirty="0" err="1" smtClean="0">
                <a:latin typeface="Algerian" panose="04020705040A02060702" pitchFamily="82" charset="0"/>
              </a:rPr>
              <a:t>il</a:t>
            </a:r>
            <a:r>
              <a:rPr lang="en-US" sz="1400" dirty="0" smtClean="0">
                <a:latin typeface="Algerian" panose="04020705040A02060702" pitchFamily="82" charset="0"/>
              </a:rPr>
              <a:t> </a:t>
            </a:r>
            <a:r>
              <a:rPr lang="en-US" sz="1400" dirty="0" err="1" smtClean="0">
                <a:latin typeface="Algerian" panose="04020705040A02060702" pitchFamily="82" charset="0"/>
              </a:rPr>
              <a:t>passaggio</a:t>
            </a:r>
            <a:r>
              <a:rPr lang="en-US" sz="1400" dirty="0">
                <a:latin typeface="Algerian" panose="04020705040A02060702" pitchFamily="82" charset="0"/>
              </a:rPr>
              <a:t> </a:t>
            </a:r>
            <a:r>
              <a:rPr lang="en-US" sz="1400" dirty="0" smtClean="0">
                <a:latin typeface="Algerian" panose="04020705040A02060702" pitchFamily="82" charset="0"/>
              </a:rPr>
              <a:t>di </a:t>
            </a:r>
            <a:r>
              <a:rPr lang="en-US" sz="1400" dirty="0" err="1" smtClean="0">
                <a:latin typeface="Algerian" panose="04020705040A02060702" pitchFamily="82" charset="0"/>
              </a:rPr>
              <a:t>suez</a:t>
            </a:r>
            <a:r>
              <a:rPr lang="en-US" sz="1400" dirty="0" smtClean="0">
                <a:latin typeface="Algerian" panose="04020705040A02060702" pitchFamily="82" charset="0"/>
              </a:rPr>
              <a:t> </a:t>
            </a:r>
            <a:r>
              <a:rPr lang="en-US" sz="1400" dirty="0" err="1" smtClean="0">
                <a:latin typeface="Algerian" panose="04020705040A02060702" pitchFamily="82" charset="0"/>
              </a:rPr>
              <a:t>ai</a:t>
            </a:r>
            <a:r>
              <a:rPr lang="en-US" sz="1400" dirty="0" smtClean="0">
                <a:latin typeface="Algerian" panose="04020705040A02060702" pitchFamily="82" charset="0"/>
              </a:rPr>
              <a:t> </a:t>
            </a:r>
            <a:r>
              <a:rPr lang="en-US" sz="1400" dirty="0" err="1" smtClean="0">
                <a:latin typeface="Algerian" panose="04020705040A02060702" pitchFamily="82" charset="0"/>
              </a:rPr>
              <a:t>britannici</a:t>
            </a:r>
            <a:r>
              <a:rPr lang="en-US" sz="1400" dirty="0">
                <a:latin typeface="Algerian" panose="04020705040A02060702" pitchFamily="82" charset="0"/>
              </a:rPr>
              <a:t>. </a:t>
            </a:r>
            <a:r>
              <a:rPr lang="en-US" sz="1400" dirty="0" smtClean="0">
                <a:latin typeface="Algerian" panose="04020705040A02060702" pitchFamily="82" charset="0"/>
              </a:rPr>
              <a:t>prime </a:t>
            </a:r>
            <a:r>
              <a:rPr lang="en-US" sz="1400" dirty="0" err="1">
                <a:latin typeface="Algerian" panose="04020705040A02060702" pitchFamily="82" charset="0"/>
              </a:rPr>
              <a:t>disinfezioni</a:t>
            </a:r>
            <a:r>
              <a:rPr lang="en-US" sz="1400" dirty="0">
                <a:latin typeface="Algerian" panose="04020705040A02060702" pitchFamily="82" charset="0"/>
              </a:rPr>
              <a:t> </a:t>
            </a:r>
            <a:r>
              <a:rPr lang="en-US" sz="1400" dirty="0" err="1" smtClean="0">
                <a:latin typeface="Algerian" panose="04020705040A02060702" pitchFamily="82" charset="0"/>
              </a:rPr>
              <a:t>nei</a:t>
            </a:r>
            <a:r>
              <a:rPr lang="en-US" sz="1400" dirty="0" smtClean="0">
                <a:latin typeface="Algerian" panose="04020705040A02060702" pitchFamily="82" charset="0"/>
              </a:rPr>
              <a:t> </a:t>
            </a:r>
            <a:r>
              <a:rPr lang="en-US" sz="1400" dirty="0" err="1" smtClean="0">
                <a:latin typeface="Algerian" panose="04020705040A02060702" pitchFamily="82" charset="0"/>
              </a:rPr>
              <a:t>lazareti</a:t>
            </a:r>
            <a:r>
              <a:rPr lang="en-US" sz="1400" dirty="0" smtClean="0">
                <a:latin typeface="Algerian" panose="04020705040A02060702" pitchFamily="82" charset="0"/>
              </a:rPr>
              <a:t> di Alessandria </a:t>
            </a:r>
            <a:r>
              <a:rPr lang="en-US" sz="1400" dirty="0">
                <a:latin typeface="Algerian" panose="04020705040A02060702" pitchFamily="82" charset="0"/>
              </a:rPr>
              <a:t>e Beirut </a:t>
            </a:r>
            <a:r>
              <a:rPr lang="en-US" sz="1400" dirty="0" err="1">
                <a:latin typeface="Algerian" panose="04020705040A02060702" pitchFamily="82" charset="0"/>
              </a:rPr>
              <a:t>nel</a:t>
            </a:r>
            <a:r>
              <a:rPr lang="en-US" sz="1400" dirty="0">
                <a:latin typeface="Algerian" panose="04020705040A02060702" pitchFamily="82" charset="0"/>
              </a:rPr>
              <a:t> 1835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294045" y="6258057"/>
            <a:ext cx="444626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cosidetta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“Posta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Egiziana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braim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Pacha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funzionante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nel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1838(!) e 1840.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Lettera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da Aleppo del 3/9/1840 via Beirut per Alessandria. 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633" y="948566"/>
            <a:ext cx="4484510" cy="53094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15" y="2087736"/>
            <a:ext cx="6258765" cy="47379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374" y="960529"/>
            <a:ext cx="934580" cy="132687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225" y="960529"/>
            <a:ext cx="1028326" cy="1326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798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56368" y="76908"/>
            <a:ext cx="116308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latin typeface="Algerian" panose="04020705040A02060702" pitchFamily="82" charset="0"/>
              </a:rPr>
              <a:t>Gli</a:t>
            </a:r>
            <a:r>
              <a:rPr lang="en-US" sz="1400" dirty="0" smtClean="0">
                <a:latin typeface="Algerian" panose="04020705040A02060702" pitchFamily="82" charset="0"/>
              </a:rPr>
              <a:t> </a:t>
            </a:r>
            <a:r>
              <a:rPr lang="en-US" sz="1400" dirty="0" err="1" smtClean="0">
                <a:latin typeface="Algerian" panose="04020705040A02060702" pitchFamily="82" charset="0"/>
              </a:rPr>
              <a:t>inglesi</a:t>
            </a:r>
            <a:r>
              <a:rPr lang="en-US" sz="1400" dirty="0" smtClean="0">
                <a:latin typeface="Algerian" panose="04020705040A02060702" pitchFamily="82" charset="0"/>
              </a:rPr>
              <a:t> </a:t>
            </a:r>
            <a:r>
              <a:rPr lang="en-US" sz="1400" dirty="0" err="1" smtClean="0">
                <a:latin typeface="Algerian" panose="04020705040A02060702" pitchFamily="82" charset="0"/>
              </a:rPr>
              <a:t>appoggiandosi</a:t>
            </a:r>
            <a:r>
              <a:rPr lang="en-US" sz="1400" dirty="0" smtClean="0">
                <a:latin typeface="Algerian" panose="04020705040A02060702" pitchFamily="82" charset="0"/>
              </a:rPr>
              <a:t> </a:t>
            </a:r>
            <a:r>
              <a:rPr lang="en-US" sz="1400" dirty="0" err="1" smtClean="0">
                <a:latin typeface="Algerian" panose="04020705040A02060702" pitchFamily="82" charset="0"/>
              </a:rPr>
              <a:t>sul</a:t>
            </a:r>
            <a:r>
              <a:rPr lang="en-US" sz="1400" dirty="0" smtClean="0">
                <a:latin typeface="Algerian" panose="04020705040A02060702" pitchFamily="82" charset="0"/>
              </a:rPr>
              <a:t> </a:t>
            </a:r>
            <a:r>
              <a:rPr lang="en-US" sz="1400" dirty="0" err="1" smtClean="0">
                <a:latin typeface="Algerian" panose="04020705040A02060702" pitchFamily="82" charset="0"/>
              </a:rPr>
              <a:t>loro</a:t>
            </a:r>
            <a:r>
              <a:rPr lang="en-US" sz="1400" dirty="0" smtClean="0">
                <a:latin typeface="Algerian" panose="04020705040A02060702" pitchFamily="82" charset="0"/>
              </a:rPr>
              <a:t> </a:t>
            </a:r>
            <a:r>
              <a:rPr lang="en-US" sz="1400" dirty="0" err="1" smtClean="0">
                <a:latin typeface="Algerian" panose="04020705040A02060702" pitchFamily="82" charset="0"/>
              </a:rPr>
              <a:t>consolato</a:t>
            </a:r>
            <a:r>
              <a:rPr lang="en-US" sz="1400" dirty="0" smtClean="0">
                <a:latin typeface="Algerian" panose="04020705040A02060702" pitchFamily="82" charset="0"/>
              </a:rPr>
              <a:t> a Beirut </a:t>
            </a:r>
            <a:r>
              <a:rPr lang="en-US" sz="1400" dirty="0" err="1" smtClean="0">
                <a:latin typeface="Algerian" panose="04020705040A02060702" pitchFamily="82" charset="0"/>
              </a:rPr>
              <a:t>fanno</a:t>
            </a:r>
            <a:r>
              <a:rPr lang="en-US" sz="1400" dirty="0" smtClean="0">
                <a:latin typeface="Algerian" panose="04020705040A02060702" pitchFamily="82" charset="0"/>
              </a:rPr>
              <a:t> di </a:t>
            </a:r>
            <a:r>
              <a:rPr lang="en-US" sz="1400" dirty="0" err="1" smtClean="0">
                <a:latin typeface="Algerian" panose="04020705040A02060702" pitchFamily="82" charset="0"/>
              </a:rPr>
              <a:t>quest’ultima</a:t>
            </a:r>
            <a:r>
              <a:rPr lang="en-US" sz="1400" dirty="0" smtClean="0">
                <a:latin typeface="Algerian" panose="04020705040A02060702" pitchFamily="82" charset="0"/>
              </a:rPr>
              <a:t> la base di </a:t>
            </a:r>
            <a:r>
              <a:rPr lang="en-US" sz="1400" dirty="0" err="1" smtClean="0">
                <a:latin typeface="Algerian" panose="04020705040A02060702" pitchFamily="82" charset="0"/>
              </a:rPr>
              <a:t>transito</a:t>
            </a:r>
            <a:r>
              <a:rPr lang="en-US" sz="1400" dirty="0" smtClean="0">
                <a:latin typeface="Algerian" panose="04020705040A02060702" pitchFamily="82" charset="0"/>
              </a:rPr>
              <a:t> </a:t>
            </a:r>
            <a:r>
              <a:rPr lang="en-US" sz="1400" dirty="0" err="1" smtClean="0">
                <a:latin typeface="Algerian" panose="04020705040A02060702" pitchFamily="82" charset="0"/>
              </a:rPr>
              <a:t>della</a:t>
            </a:r>
            <a:r>
              <a:rPr lang="en-US" sz="1400" dirty="0" smtClean="0">
                <a:latin typeface="Algerian" panose="04020705040A02060702" pitchFamily="82" charset="0"/>
              </a:rPr>
              <a:t> </a:t>
            </a:r>
            <a:r>
              <a:rPr lang="en-US" sz="1400" dirty="0" err="1" smtClean="0">
                <a:latin typeface="Algerian" panose="04020705040A02060702" pitchFamily="82" charset="0"/>
              </a:rPr>
              <a:t>cosidetta</a:t>
            </a:r>
            <a:r>
              <a:rPr lang="en-US" sz="1400" dirty="0" smtClean="0">
                <a:latin typeface="Algerian" panose="04020705040A02060702" pitchFamily="82" charset="0"/>
              </a:rPr>
              <a:t> “overland mail”. </a:t>
            </a:r>
            <a:r>
              <a:rPr lang="en-US" sz="1400" dirty="0" err="1" smtClean="0">
                <a:latin typeface="Algerian" panose="04020705040A02060702" pitchFamily="82" charset="0"/>
              </a:rPr>
              <a:t>una</a:t>
            </a:r>
            <a:r>
              <a:rPr lang="en-US" sz="1400" dirty="0" smtClean="0">
                <a:latin typeface="Algerian" panose="04020705040A02060702" pitchFamily="82" charset="0"/>
              </a:rPr>
              <a:t> </a:t>
            </a:r>
            <a:r>
              <a:rPr lang="en-US" sz="1400" dirty="0" err="1" smtClean="0">
                <a:latin typeface="Algerian" panose="04020705040A02060702" pitchFamily="82" charset="0"/>
              </a:rPr>
              <a:t>alternativa</a:t>
            </a:r>
            <a:r>
              <a:rPr lang="en-US" sz="1400" dirty="0" smtClean="0">
                <a:latin typeface="Algerian" panose="04020705040A02060702" pitchFamily="82" charset="0"/>
              </a:rPr>
              <a:t> al </a:t>
            </a:r>
            <a:r>
              <a:rPr lang="en-US" sz="1400" dirty="0" err="1" smtClean="0">
                <a:latin typeface="Algerian" panose="04020705040A02060702" pitchFamily="82" charset="0"/>
              </a:rPr>
              <a:t>passaggio</a:t>
            </a:r>
            <a:r>
              <a:rPr lang="en-US" sz="1400" dirty="0" smtClean="0">
                <a:latin typeface="Algerian" panose="04020705040A02060702" pitchFamily="82" charset="0"/>
              </a:rPr>
              <a:t> di </a:t>
            </a:r>
            <a:r>
              <a:rPr lang="en-US" sz="1400" dirty="0" err="1" smtClean="0">
                <a:latin typeface="Algerian" panose="04020705040A02060702" pitchFamily="82" charset="0"/>
              </a:rPr>
              <a:t>suez</a:t>
            </a:r>
            <a:r>
              <a:rPr lang="en-US" sz="1400" dirty="0" smtClean="0">
                <a:latin typeface="Algerian" panose="04020705040A02060702" pitchFamily="82" charset="0"/>
              </a:rPr>
              <a:t> </a:t>
            </a:r>
            <a:r>
              <a:rPr lang="en-US" sz="1400" dirty="0" err="1" smtClean="0">
                <a:latin typeface="Algerian" panose="04020705040A02060702" pitchFamily="82" charset="0"/>
              </a:rPr>
              <a:t>tramite</a:t>
            </a:r>
            <a:r>
              <a:rPr lang="en-US" sz="1400" dirty="0" smtClean="0">
                <a:latin typeface="Algerian" panose="04020705040A02060702" pitchFamily="82" charset="0"/>
              </a:rPr>
              <a:t> </a:t>
            </a:r>
            <a:r>
              <a:rPr lang="en-US" sz="1400" dirty="0" err="1" smtClean="0">
                <a:latin typeface="Algerian" panose="04020705040A02060702" pitchFamily="82" charset="0"/>
              </a:rPr>
              <a:t>linea</a:t>
            </a:r>
            <a:r>
              <a:rPr lang="en-US" sz="1400" dirty="0" smtClean="0">
                <a:latin typeface="Algerian" panose="04020705040A02060702" pitchFamily="82" charset="0"/>
              </a:rPr>
              <a:t> </a:t>
            </a:r>
            <a:r>
              <a:rPr lang="en-US" sz="1400" dirty="0" err="1" smtClean="0">
                <a:latin typeface="Algerian" panose="04020705040A02060702" pitchFamily="82" charset="0"/>
              </a:rPr>
              <a:t>marittima</a:t>
            </a:r>
            <a:r>
              <a:rPr lang="en-US" sz="1400" dirty="0" smtClean="0">
                <a:latin typeface="Algerian" panose="04020705040A02060702" pitchFamily="82" charset="0"/>
              </a:rPr>
              <a:t> </a:t>
            </a:r>
            <a:r>
              <a:rPr lang="en-US" sz="1400" dirty="0" err="1" smtClean="0">
                <a:latin typeface="Algerian" panose="04020705040A02060702" pitchFamily="82" charset="0"/>
              </a:rPr>
              <a:t>malta</a:t>
            </a:r>
            <a:r>
              <a:rPr lang="en-US" sz="1400" dirty="0" smtClean="0">
                <a:latin typeface="Algerian" panose="04020705040A02060702" pitchFamily="82" charset="0"/>
              </a:rPr>
              <a:t>-Alessandria-Beirut, la </a:t>
            </a:r>
            <a:r>
              <a:rPr lang="en-US" sz="1400" dirty="0" err="1" smtClean="0">
                <a:latin typeface="Algerian" panose="04020705040A02060702" pitchFamily="82" charset="0"/>
              </a:rPr>
              <a:t>transdesertica</a:t>
            </a:r>
            <a:r>
              <a:rPr lang="en-US" sz="1400" dirty="0" smtClean="0">
                <a:latin typeface="Algerian" panose="04020705040A02060702" pitchFamily="82" charset="0"/>
              </a:rPr>
              <a:t> Beirut-</a:t>
            </a:r>
            <a:r>
              <a:rPr lang="en-US" sz="1400" dirty="0" err="1" smtClean="0">
                <a:latin typeface="Algerian" panose="04020705040A02060702" pitchFamily="82" charset="0"/>
              </a:rPr>
              <a:t>bagdad</a:t>
            </a:r>
            <a:r>
              <a:rPr lang="en-US" sz="1400" dirty="0" smtClean="0">
                <a:latin typeface="Algerian" panose="04020705040A02060702" pitchFamily="82" charset="0"/>
              </a:rPr>
              <a:t>-</a:t>
            </a:r>
            <a:r>
              <a:rPr lang="en-US" sz="1400" dirty="0" err="1" smtClean="0">
                <a:latin typeface="Algerian" panose="04020705040A02060702" pitchFamily="82" charset="0"/>
              </a:rPr>
              <a:t>bassora</a:t>
            </a:r>
            <a:r>
              <a:rPr lang="en-US" sz="1400" dirty="0" smtClean="0">
                <a:latin typeface="Algerian" panose="04020705040A02060702" pitchFamily="82" charset="0"/>
              </a:rPr>
              <a:t> e da li </a:t>
            </a:r>
            <a:r>
              <a:rPr lang="en-US" sz="1400" dirty="0" err="1" smtClean="0">
                <a:latin typeface="Algerian" panose="04020705040A02060702" pitchFamily="82" charset="0"/>
              </a:rPr>
              <a:t>nuovamente</a:t>
            </a:r>
            <a:r>
              <a:rPr lang="en-US" sz="1400" dirty="0" smtClean="0">
                <a:latin typeface="Algerian" panose="04020705040A02060702" pitchFamily="82" charset="0"/>
              </a:rPr>
              <a:t> via mare a </a:t>
            </a:r>
            <a:r>
              <a:rPr lang="en-US" sz="1400" dirty="0" err="1" smtClean="0">
                <a:latin typeface="Algerian" panose="04020705040A02060702" pitchFamily="82" charset="0"/>
              </a:rPr>
              <a:t>bombay</a:t>
            </a:r>
            <a:r>
              <a:rPr lang="en-US" sz="1400" dirty="0" smtClean="0">
                <a:latin typeface="Algerian" panose="04020705040A02060702" pitchFamily="82" charset="0"/>
              </a:rPr>
              <a:t>.</a:t>
            </a:r>
            <a:endParaRPr lang="en-US" sz="1400" dirty="0">
              <a:latin typeface="Algerian" panose="04020705040A02060702" pitchFamily="8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5153" y="6129954"/>
            <a:ext cx="444626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Doppio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porto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di 6/6 (6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Scellini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 mezzo) da Manchester a 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Beirut 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del 31/5/1837 con Hermes via Liverpool-Falmouth-Malta da li via Alexandria a 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Beirut con 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Spitfire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44068" y="6139817"/>
            <a:ext cx="42045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Porto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semplice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di 2/6 (2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scel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mezzo),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funzionale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al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nuovo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tariffario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 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18/8/1837, da Manchester a Beirut del 30/9/1837 con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Hemulous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(!) via Liverpool-Falmouth-Malta e da li, via Alexandria, a Beirut con Volcano.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89" y="847501"/>
            <a:ext cx="5212934" cy="20091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472" y="742857"/>
            <a:ext cx="3391755" cy="236703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02" y="3109890"/>
            <a:ext cx="4068566" cy="294971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228" y="3109890"/>
            <a:ext cx="4444210" cy="3090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553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377" y="256374"/>
            <a:ext cx="11613735" cy="591793"/>
          </a:xfrm>
        </p:spPr>
        <p:txBody>
          <a:bodyPr>
            <a:normAutofit fontScale="90000"/>
          </a:bodyPr>
          <a:lstStyle/>
          <a:p>
            <a:pPr algn="just"/>
            <a:r>
              <a:rPr lang="en-US" sz="1400" dirty="0">
                <a:latin typeface="Algerian" panose="04020705040A02060702" pitchFamily="82" charset="0"/>
              </a:rPr>
              <a:t>Solo dal 1873 </a:t>
            </a:r>
            <a:r>
              <a:rPr lang="en-US" sz="1400" dirty="0" err="1">
                <a:latin typeface="Algerian" panose="04020705040A02060702" pitchFamily="82" charset="0"/>
              </a:rPr>
              <a:t>gli</a:t>
            </a:r>
            <a:r>
              <a:rPr lang="en-US" sz="1400" dirty="0">
                <a:latin typeface="Algerian" panose="04020705040A02060702" pitchFamily="82" charset="0"/>
              </a:rPr>
              <a:t> </a:t>
            </a:r>
            <a:r>
              <a:rPr lang="en-US" sz="1400" dirty="0" err="1" smtClean="0">
                <a:latin typeface="Algerian" panose="04020705040A02060702" pitchFamily="82" charset="0"/>
              </a:rPr>
              <a:t>inglesi</a:t>
            </a:r>
            <a:r>
              <a:rPr lang="en-US" sz="1400" dirty="0" smtClean="0">
                <a:latin typeface="Algerian" panose="04020705040A02060702" pitchFamily="82" charset="0"/>
              </a:rPr>
              <a:t> </a:t>
            </a:r>
            <a:r>
              <a:rPr lang="en-US" sz="1400" dirty="0" err="1" smtClean="0">
                <a:latin typeface="Algerian" panose="04020705040A02060702" pitchFamily="82" charset="0"/>
              </a:rPr>
              <a:t>aprirono</a:t>
            </a:r>
            <a:r>
              <a:rPr lang="en-US" sz="1400" dirty="0" smtClean="0">
                <a:latin typeface="Algerian" panose="04020705040A02060702" pitchFamily="82" charset="0"/>
              </a:rPr>
              <a:t> </a:t>
            </a:r>
            <a:r>
              <a:rPr lang="en-US" sz="1400" dirty="0">
                <a:latin typeface="Algerian" panose="04020705040A02060702" pitchFamily="82" charset="0"/>
              </a:rPr>
              <a:t>un </a:t>
            </a:r>
            <a:r>
              <a:rPr lang="en-US" sz="1400" dirty="0" err="1">
                <a:latin typeface="Algerian" panose="04020705040A02060702" pitchFamily="82" charset="0"/>
              </a:rPr>
              <a:t>ufficio</a:t>
            </a:r>
            <a:r>
              <a:rPr lang="en-US" sz="1400" dirty="0">
                <a:latin typeface="Algerian" panose="04020705040A02060702" pitchFamily="82" charset="0"/>
              </a:rPr>
              <a:t> </a:t>
            </a:r>
            <a:r>
              <a:rPr lang="en-US" sz="1400" dirty="0" err="1">
                <a:latin typeface="Algerian" panose="04020705040A02060702" pitchFamily="82" charset="0"/>
              </a:rPr>
              <a:t>postale</a:t>
            </a:r>
            <a:r>
              <a:rPr lang="en-US" sz="1400" dirty="0">
                <a:latin typeface="Algerian" panose="04020705040A02060702" pitchFamily="82" charset="0"/>
              </a:rPr>
              <a:t> </a:t>
            </a:r>
            <a:r>
              <a:rPr lang="en-US" sz="1400" dirty="0" err="1" smtClean="0">
                <a:latin typeface="Algerian" panose="04020705040A02060702" pitchFamily="82" charset="0"/>
              </a:rPr>
              <a:t>sulla</a:t>
            </a:r>
            <a:r>
              <a:rPr lang="en-US" sz="1400" dirty="0" smtClean="0">
                <a:latin typeface="Algerian" panose="04020705040A02060702" pitchFamily="82" charset="0"/>
              </a:rPr>
              <a:t> costa </a:t>
            </a:r>
            <a:r>
              <a:rPr lang="en-US" sz="1400" dirty="0" err="1" smtClean="0">
                <a:latin typeface="Algerian" panose="04020705040A02060702" pitchFamily="82" charset="0"/>
              </a:rPr>
              <a:t>siriana</a:t>
            </a:r>
            <a:r>
              <a:rPr lang="en-US" sz="1400" dirty="0" smtClean="0">
                <a:latin typeface="Algerian" panose="04020705040A02060702" pitchFamily="82" charset="0"/>
              </a:rPr>
              <a:t>, a Beirut. La </a:t>
            </a:r>
            <a:r>
              <a:rPr lang="en-US" sz="1400" dirty="0" err="1" smtClean="0">
                <a:latin typeface="Algerian" panose="04020705040A02060702" pitchFamily="82" charset="0"/>
              </a:rPr>
              <a:t>linea</a:t>
            </a:r>
            <a:r>
              <a:rPr lang="en-US" sz="1400" dirty="0" smtClean="0">
                <a:latin typeface="Algerian" panose="04020705040A02060702" pitchFamily="82" charset="0"/>
              </a:rPr>
              <a:t> era </a:t>
            </a:r>
            <a:r>
              <a:rPr lang="en-US" sz="1400" dirty="0" err="1" smtClean="0">
                <a:latin typeface="Algerian" panose="04020705040A02060702" pitchFamily="82" charset="0"/>
              </a:rPr>
              <a:t>svolta</a:t>
            </a:r>
            <a:r>
              <a:rPr lang="en-US" sz="1400" dirty="0" smtClean="0">
                <a:latin typeface="Algerian" panose="04020705040A02060702" pitchFamily="82" charset="0"/>
              </a:rPr>
              <a:t> da </a:t>
            </a:r>
            <a:r>
              <a:rPr lang="en-US" sz="1400" dirty="0" err="1">
                <a:latin typeface="Algerian" panose="04020705040A02060702" pitchFamily="82" charset="0"/>
              </a:rPr>
              <a:t>compagnia</a:t>
            </a:r>
            <a:r>
              <a:rPr lang="en-US" sz="1400" dirty="0">
                <a:latin typeface="Algerian" panose="04020705040A02060702" pitchFamily="82" charset="0"/>
              </a:rPr>
              <a:t> “a </a:t>
            </a:r>
            <a:r>
              <a:rPr lang="en-US" sz="1400" dirty="0" err="1">
                <a:latin typeface="Algerian" panose="04020705040A02060702" pitchFamily="82" charset="0"/>
              </a:rPr>
              <a:t>contratto</a:t>
            </a:r>
            <a:r>
              <a:rPr lang="en-US" sz="1400" dirty="0" smtClean="0">
                <a:latin typeface="Algerian" panose="04020705040A02060702" pitchFamily="82" charset="0"/>
              </a:rPr>
              <a:t>”. </a:t>
            </a:r>
            <a:r>
              <a:rPr lang="en-US" sz="1400" dirty="0" err="1" smtClean="0">
                <a:latin typeface="Algerian" panose="04020705040A02060702" pitchFamily="82" charset="0"/>
              </a:rPr>
              <a:t>fino</a:t>
            </a:r>
            <a:r>
              <a:rPr lang="en-US" sz="1400" dirty="0" smtClean="0">
                <a:latin typeface="Algerian" panose="04020705040A02060702" pitchFamily="82" charset="0"/>
              </a:rPr>
              <a:t> al 1875 </a:t>
            </a:r>
            <a:r>
              <a:rPr lang="en-US" sz="1400" dirty="0" err="1" smtClean="0">
                <a:latin typeface="Algerian" panose="04020705040A02060702" pitchFamily="82" charset="0"/>
              </a:rPr>
              <a:t>l’ufficio</a:t>
            </a:r>
            <a:r>
              <a:rPr lang="en-US" sz="1400" dirty="0" smtClean="0">
                <a:latin typeface="Algerian" panose="04020705040A02060702" pitchFamily="82" charset="0"/>
              </a:rPr>
              <a:t> </a:t>
            </a:r>
            <a:r>
              <a:rPr lang="en-US" sz="1400" dirty="0" err="1" smtClean="0">
                <a:latin typeface="Algerian" panose="04020705040A02060702" pitchFamily="82" charset="0"/>
              </a:rPr>
              <a:t>serviva</a:t>
            </a:r>
            <a:r>
              <a:rPr lang="en-US" sz="1400" dirty="0" smtClean="0">
                <a:latin typeface="Algerian" panose="04020705040A02060702" pitchFamily="82" charset="0"/>
              </a:rPr>
              <a:t>  solo per </a:t>
            </a:r>
            <a:r>
              <a:rPr lang="en-US" sz="1400" dirty="0" err="1" smtClean="0">
                <a:latin typeface="Algerian" panose="04020705040A02060702" pitchFamily="82" charset="0"/>
              </a:rPr>
              <a:t>spedizioni</a:t>
            </a:r>
            <a:r>
              <a:rPr lang="en-US" sz="1400" dirty="0" smtClean="0">
                <a:latin typeface="Algerian" panose="04020705040A02060702" pitchFamily="82" charset="0"/>
              </a:rPr>
              <a:t> verso </a:t>
            </a:r>
            <a:r>
              <a:rPr lang="en-US" sz="1400" dirty="0" err="1" smtClean="0">
                <a:latin typeface="Algerian" panose="04020705040A02060702" pitchFamily="82" charset="0"/>
              </a:rPr>
              <a:t>l’inghilterra</a:t>
            </a:r>
            <a:r>
              <a:rPr lang="en-US" sz="1400" dirty="0" smtClean="0">
                <a:latin typeface="Algerian" panose="04020705040A02060702" pitchFamily="82" charset="0"/>
              </a:rPr>
              <a:t> e </a:t>
            </a:r>
            <a:r>
              <a:rPr lang="en-US" sz="1400" dirty="0" err="1" smtClean="0">
                <a:latin typeface="Algerian" panose="04020705040A02060702" pitchFamily="82" charset="0"/>
              </a:rPr>
              <a:t>l’america</a:t>
            </a:r>
            <a:r>
              <a:rPr lang="en-US" sz="1400" dirty="0" smtClean="0">
                <a:latin typeface="Algerian" panose="04020705040A02060702" pitchFamily="82" charset="0"/>
              </a:rPr>
              <a:t>. Per </a:t>
            </a:r>
            <a:r>
              <a:rPr lang="en-US" sz="1400" dirty="0" err="1" smtClean="0">
                <a:latin typeface="Algerian" panose="04020705040A02060702" pitchFamily="82" charset="0"/>
              </a:rPr>
              <a:t>l’Europa</a:t>
            </a:r>
            <a:r>
              <a:rPr lang="en-US" sz="1400" dirty="0" smtClean="0">
                <a:latin typeface="Algerian" panose="04020705040A02060702" pitchFamily="82" charset="0"/>
              </a:rPr>
              <a:t> </a:t>
            </a:r>
            <a:r>
              <a:rPr lang="en-US" sz="1400" dirty="0" err="1" smtClean="0">
                <a:latin typeface="Algerian" panose="04020705040A02060702" pitchFamily="82" charset="0"/>
              </a:rPr>
              <a:t>continentale</a:t>
            </a:r>
            <a:r>
              <a:rPr lang="en-US" sz="1400" dirty="0" smtClean="0">
                <a:latin typeface="Algerian" panose="04020705040A02060702" pitchFamily="82" charset="0"/>
              </a:rPr>
              <a:t> </a:t>
            </a:r>
            <a:r>
              <a:rPr lang="en-US" sz="1400" dirty="0" err="1" smtClean="0">
                <a:latin typeface="Algerian" panose="04020705040A02060702" pitchFamily="82" charset="0"/>
              </a:rPr>
              <a:t>si</a:t>
            </a:r>
            <a:r>
              <a:rPr lang="en-US" sz="1400" dirty="0" smtClean="0">
                <a:latin typeface="Algerian" panose="04020705040A02060702" pitchFamily="82" charset="0"/>
              </a:rPr>
              <a:t> era  </a:t>
            </a:r>
            <a:r>
              <a:rPr lang="en-US" sz="1400" dirty="0" err="1" smtClean="0">
                <a:latin typeface="Algerian" panose="04020705040A02060702" pitchFamily="82" charset="0"/>
              </a:rPr>
              <a:t>provveduto</a:t>
            </a:r>
            <a:r>
              <a:rPr lang="en-US" sz="1400" dirty="0" smtClean="0">
                <a:latin typeface="Algerian" panose="04020705040A02060702" pitchFamily="82" charset="0"/>
              </a:rPr>
              <a:t> </a:t>
            </a:r>
            <a:r>
              <a:rPr lang="en-US" sz="1400" dirty="0" err="1" smtClean="0">
                <a:latin typeface="Algerian" panose="04020705040A02060702" pitchFamily="82" charset="0"/>
              </a:rPr>
              <a:t>tramite</a:t>
            </a:r>
            <a:r>
              <a:rPr lang="en-US" sz="1400" dirty="0" smtClean="0">
                <a:latin typeface="Algerian" panose="04020705040A02060702" pitchFamily="82" charset="0"/>
              </a:rPr>
              <a:t> </a:t>
            </a:r>
            <a:r>
              <a:rPr lang="en-US" sz="1400" dirty="0" err="1" smtClean="0">
                <a:latin typeface="Algerian" panose="04020705040A02060702" pitchFamily="82" charset="0"/>
              </a:rPr>
              <a:t>accordi</a:t>
            </a:r>
            <a:r>
              <a:rPr lang="en-US" sz="1400" dirty="0" smtClean="0">
                <a:latin typeface="Algerian" panose="04020705040A02060702" pitchFamily="82" charset="0"/>
              </a:rPr>
              <a:t> </a:t>
            </a:r>
            <a:r>
              <a:rPr lang="en-US" sz="1400" dirty="0" err="1" smtClean="0">
                <a:latin typeface="Algerian" panose="04020705040A02060702" pitchFamily="82" charset="0"/>
              </a:rPr>
              <a:t>bilaterali</a:t>
            </a:r>
            <a:r>
              <a:rPr lang="en-US" sz="1400" dirty="0" smtClean="0">
                <a:latin typeface="Algerian" panose="04020705040A02060702" pitchFamily="82" charset="0"/>
              </a:rPr>
              <a:t> con </a:t>
            </a:r>
            <a:r>
              <a:rPr lang="en-US" sz="1400" dirty="0" err="1" smtClean="0">
                <a:latin typeface="Algerian" panose="04020705040A02060702" pitchFamily="82" charset="0"/>
              </a:rPr>
              <a:t>ugli</a:t>
            </a:r>
            <a:r>
              <a:rPr lang="en-US" sz="1400" dirty="0" smtClean="0">
                <a:latin typeface="Algerian" panose="04020705040A02060702" pitchFamily="82" charset="0"/>
              </a:rPr>
              <a:t> </a:t>
            </a:r>
            <a:r>
              <a:rPr lang="en-US" sz="1400" dirty="0" err="1" smtClean="0">
                <a:latin typeface="Algerian" panose="04020705040A02060702" pitchFamily="82" charset="0"/>
              </a:rPr>
              <a:t>uffici</a:t>
            </a:r>
            <a:r>
              <a:rPr lang="en-US" sz="1400" dirty="0" smtClean="0">
                <a:latin typeface="Algerian" panose="04020705040A02060702" pitchFamily="82" charset="0"/>
              </a:rPr>
              <a:t> </a:t>
            </a:r>
            <a:r>
              <a:rPr lang="en-US" sz="1400" dirty="0" err="1" smtClean="0">
                <a:latin typeface="Algerian" panose="04020705040A02060702" pitchFamily="82" charset="0"/>
              </a:rPr>
              <a:t>italiani</a:t>
            </a:r>
            <a:r>
              <a:rPr lang="en-US" sz="1400" dirty="0" smtClean="0">
                <a:latin typeface="Algerian" panose="04020705040A02060702" pitchFamily="82" charset="0"/>
              </a:rPr>
              <a:t> e </a:t>
            </a:r>
            <a:r>
              <a:rPr lang="en-US" sz="1400" dirty="0" err="1" smtClean="0">
                <a:latin typeface="Algerian" panose="04020705040A02060702" pitchFamily="82" charset="0"/>
              </a:rPr>
              <a:t>francesi</a:t>
            </a:r>
            <a:r>
              <a:rPr lang="en-US" sz="1400" dirty="0" smtClean="0">
                <a:latin typeface="Algerian" panose="04020705040A02060702" pitchFamily="82" charset="0"/>
              </a:rPr>
              <a:t> di Alessandria </a:t>
            </a:r>
            <a:r>
              <a:rPr lang="en-US" sz="1400" dirty="0" err="1" smtClean="0">
                <a:latin typeface="Algerian" panose="04020705040A02060702" pitchFamily="82" charset="0"/>
              </a:rPr>
              <a:t>d’egitto</a:t>
            </a:r>
            <a:r>
              <a:rPr lang="en-US" sz="1400" dirty="0" smtClean="0">
                <a:latin typeface="Algerian" panose="04020705040A02060702" pitchFamily="82" charset="0"/>
              </a:rPr>
              <a:t>.</a:t>
            </a:r>
            <a:endParaRPr lang="en-US" sz="1800" dirty="0">
              <a:latin typeface="Algerian" panose="04020705040A02060702" pitchFamily="82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77" y="1010541"/>
            <a:ext cx="6985491" cy="48070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431" y="868458"/>
            <a:ext cx="4110928" cy="23650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431" y="3593679"/>
            <a:ext cx="4110928" cy="28341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879222" y="3153395"/>
            <a:ext cx="38285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Lettera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doppio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porto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da Beirut 22/4/1875 per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gli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USA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affrancata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per 12 penny. 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42489" y="6385996"/>
            <a:ext cx="40232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Lettera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porto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singolo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Inglese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 di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doppio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porto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francese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Beirut 22/4/1875 per 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Francia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0411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56368" y="205098"/>
            <a:ext cx="116308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lgerian" panose="04020705040A02060702" pitchFamily="82" charset="0"/>
              </a:rPr>
              <a:t>3/11/1840 </a:t>
            </a:r>
            <a:r>
              <a:rPr lang="en-US" sz="1400" dirty="0" err="1">
                <a:latin typeface="Algerian" panose="04020705040A02060702" pitchFamily="82" charset="0"/>
              </a:rPr>
              <a:t>Tutto</a:t>
            </a:r>
            <a:r>
              <a:rPr lang="en-US" sz="1400" dirty="0">
                <a:latin typeface="Algerian" panose="04020705040A02060702" pitchFamily="82" charset="0"/>
              </a:rPr>
              <a:t> </a:t>
            </a:r>
            <a:r>
              <a:rPr lang="en-US" sz="1400" dirty="0" smtClean="0">
                <a:latin typeface="Algerian" panose="04020705040A02060702" pitchFamily="82" charset="0"/>
              </a:rPr>
              <a:t>cambia </a:t>
            </a:r>
            <a:r>
              <a:rPr lang="en-US" sz="1400" dirty="0" err="1" smtClean="0">
                <a:latin typeface="Algerian" panose="04020705040A02060702" pitchFamily="82" charset="0"/>
              </a:rPr>
              <a:t>dopo</a:t>
            </a:r>
            <a:r>
              <a:rPr lang="en-US" sz="1400" dirty="0" smtClean="0">
                <a:latin typeface="Algerian" panose="04020705040A02060702" pitchFamily="82" charset="0"/>
              </a:rPr>
              <a:t> </a:t>
            </a:r>
            <a:r>
              <a:rPr lang="en-US" sz="1400" dirty="0" err="1" smtClean="0">
                <a:latin typeface="Algerian" panose="04020705040A02060702" pitchFamily="82" charset="0"/>
              </a:rPr>
              <a:t>il</a:t>
            </a:r>
            <a:r>
              <a:rPr lang="en-US" sz="1400" dirty="0" smtClean="0">
                <a:latin typeface="Algerian" panose="04020705040A02060702" pitchFamily="82" charset="0"/>
              </a:rPr>
              <a:t> </a:t>
            </a:r>
            <a:r>
              <a:rPr lang="en-US" sz="1400" dirty="0" err="1" smtClean="0">
                <a:latin typeface="Algerian" panose="04020705040A02060702" pitchFamily="82" charset="0"/>
              </a:rPr>
              <a:t>bombardamento</a:t>
            </a:r>
            <a:r>
              <a:rPr lang="en-US" sz="1400" dirty="0" smtClean="0">
                <a:latin typeface="Algerian" panose="04020705040A02060702" pitchFamily="82" charset="0"/>
              </a:rPr>
              <a:t> di </a:t>
            </a:r>
            <a:r>
              <a:rPr lang="en-US" sz="1400" dirty="0" err="1" smtClean="0">
                <a:latin typeface="Algerian" panose="04020705040A02060702" pitchFamily="82" charset="0"/>
              </a:rPr>
              <a:t>acri</a:t>
            </a:r>
            <a:r>
              <a:rPr lang="en-US" sz="1400" dirty="0" smtClean="0">
                <a:latin typeface="Algerian" panose="04020705040A02060702" pitchFamily="82" charset="0"/>
              </a:rPr>
              <a:t>: </a:t>
            </a:r>
            <a:r>
              <a:rPr lang="en-US" sz="1400" u="sng" dirty="0" smtClean="0">
                <a:latin typeface="Algerian" panose="04020705040A02060702" pitchFamily="82" charset="0"/>
              </a:rPr>
              <a:t>la </a:t>
            </a:r>
            <a:r>
              <a:rPr lang="en-US" sz="1400" u="sng" dirty="0" err="1" smtClean="0">
                <a:latin typeface="Algerian" panose="04020705040A02060702" pitchFamily="82" charset="0"/>
              </a:rPr>
              <a:t>restaurazione</a:t>
            </a:r>
            <a:r>
              <a:rPr lang="en-US" sz="1400" u="sng" dirty="0" smtClean="0">
                <a:latin typeface="Algerian" panose="04020705040A02060702" pitchFamily="82" charset="0"/>
              </a:rPr>
              <a:t> </a:t>
            </a:r>
            <a:r>
              <a:rPr lang="en-US" sz="1400" u="sng" dirty="0" err="1" smtClean="0">
                <a:latin typeface="Algerian" panose="04020705040A02060702" pitchFamily="82" charset="0"/>
              </a:rPr>
              <a:t>ottomana</a:t>
            </a:r>
            <a:r>
              <a:rPr lang="en-US" sz="1400" dirty="0" smtClean="0">
                <a:latin typeface="Algerian" panose="04020705040A02060702" pitchFamily="82" charset="0"/>
              </a:rPr>
              <a:t>. 1841 </a:t>
            </a:r>
            <a:r>
              <a:rPr lang="en-US" sz="1400" dirty="0" err="1" smtClean="0">
                <a:latin typeface="Algerian" panose="04020705040A02060702" pitchFamily="82" charset="0"/>
              </a:rPr>
              <a:t>Primi</a:t>
            </a:r>
            <a:r>
              <a:rPr lang="en-US" sz="1400" dirty="0" smtClean="0">
                <a:latin typeface="Algerian" panose="04020705040A02060702" pitchFamily="82" charset="0"/>
              </a:rPr>
              <a:t> </a:t>
            </a:r>
            <a:r>
              <a:rPr lang="en-US" sz="1400" dirty="0" err="1" smtClean="0">
                <a:latin typeface="Algerian" panose="04020705040A02060702" pitchFamily="82" charset="0"/>
              </a:rPr>
              <a:t>saltuari</a:t>
            </a:r>
            <a:r>
              <a:rPr lang="en-US" sz="1400" dirty="0" smtClean="0">
                <a:latin typeface="Algerian" panose="04020705040A02060702" pitchFamily="82" charset="0"/>
              </a:rPr>
              <a:t> </a:t>
            </a:r>
            <a:r>
              <a:rPr lang="en-US" sz="1400" dirty="0" err="1" smtClean="0">
                <a:latin typeface="Algerian" panose="04020705040A02060702" pitchFamily="82" charset="0"/>
              </a:rPr>
              <a:t>arrivi</a:t>
            </a:r>
            <a:r>
              <a:rPr lang="en-US" sz="1400" dirty="0" smtClean="0">
                <a:latin typeface="Algerian" panose="04020705040A02060702" pitchFamily="82" charset="0"/>
              </a:rPr>
              <a:t> </a:t>
            </a:r>
            <a:r>
              <a:rPr lang="en-US" sz="1400" dirty="0" err="1" smtClean="0">
                <a:latin typeface="Algerian" panose="04020705040A02060702" pitchFamily="82" charset="0"/>
              </a:rPr>
              <a:t>dei</a:t>
            </a:r>
            <a:r>
              <a:rPr lang="en-US" sz="1400" dirty="0" smtClean="0">
                <a:latin typeface="Algerian" panose="04020705040A02060702" pitchFamily="82" charset="0"/>
              </a:rPr>
              <a:t> </a:t>
            </a:r>
            <a:r>
              <a:rPr lang="en-US" sz="1400" dirty="0" err="1" smtClean="0">
                <a:latin typeface="Algerian" panose="04020705040A02060702" pitchFamily="82" charset="0"/>
              </a:rPr>
              <a:t>vapori</a:t>
            </a:r>
            <a:r>
              <a:rPr lang="en-US" sz="1400" dirty="0">
                <a:latin typeface="Algerian" panose="04020705040A02060702" pitchFamily="82" charset="0"/>
              </a:rPr>
              <a:t> </a:t>
            </a:r>
            <a:r>
              <a:rPr lang="en-US" sz="1400" dirty="0" err="1" smtClean="0">
                <a:latin typeface="Algerian" panose="04020705040A02060702" pitchFamily="82" charset="0"/>
              </a:rPr>
              <a:t>della</a:t>
            </a:r>
            <a:r>
              <a:rPr lang="en-US" sz="1400" dirty="0" smtClean="0">
                <a:latin typeface="Algerian" panose="04020705040A02060702" pitchFamily="82" charset="0"/>
              </a:rPr>
              <a:t> DDSG e del Lloyd </a:t>
            </a:r>
            <a:r>
              <a:rPr lang="en-US" sz="1400" dirty="0" err="1" smtClean="0">
                <a:latin typeface="Algerian" panose="04020705040A02060702" pitchFamily="82" charset="0"/>
              </a:rPr>
              <a:t>austriaco</a:t>
            </a:r>
            <a:r>
              <a:rPr lang="en-US" sz="1400" dirty="0" smtClean="0">
                <a:latin typeface="Algerian" panose="04020705040A02060702" pitchFamily="82" charset="0"/>
              </a:rPr>
              <a:t> a </a:t>
            </a:r>
            <a:r>
              <a:rPr lang="en-US" sz="1400" dirty="0" err="1" smtClean="0">
                <a:latin typeface="Algerian" panose="04020705040A02060702" pitchFamily="82" charset="0"/>
              </a:rPr>
              <a:t>beirut</a:t>
            </a:r>
            <a:endParaRPr lang="en-US" sz="1400" dirty="0">
              <a:latin typeface="Algerian" panose="04020705040A02060702" pitchFamily="8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8256" y="5962396"/>
            <a:ext cx="48046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Lettera scritta a Deir El Qamar il 21 luglio 1841 ed indirizzata a Smirne. La lettera fu </a:t>
            </a:r>
            <a:r>
              <a:rPr lang="it-IT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trasportata sino </a:t>
            </a:r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Beirut e da qui imbarcata sul vapore della </a:t>
            </a:r>
            <a:r>
              <a:rPr lang="it-IT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DDSG cioe’ </a:t>
            </a:r>
            <a:r>
              <a:rPr lang="en-US" sz="1100" dirty="0" err="1" smtClean="0"/>
              <a:t>DonauDampfSchiffahrtsGesellschaft</a:t>
            </a:r>
            <a:endParaRPr lang="en-US" sz="1100" dirty="0"/>
          </a:p>
          <a:p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33078" y="5968903"/>
            <a:ext cx="420453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Lettera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Pera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Costantinopoli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del 15/12 per Beirut,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trasportata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uno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dei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viaggi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effettuati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dai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vapori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Lloyd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durante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tutto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il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1841.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Annotato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il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peso di 1,5 Loth equivalent a ¾ di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oncia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015" y="717896"/>
            <a:ext cx="2537496" cy="17130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433" y="1922804"/>
            <a:ext cx="5393822" cy="40460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499" y="717896"/>
            <a:ext cx="2935480" cy="167168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02" y="2661747"/>
            <a:ext cx="4945037" cy="3300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250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56368" y="205098"/>
            <a:ext cx="11630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latin typeface="Algerian" panose="04020705040A02060702" pitchFamily="82" charset="0"/>
              </a:rPr>
              <a:t>Altra</a:t>
            </a:r>
            <a:r>
              <a:rPr lang="en-US" sz="1400" dirty="0" smtClean="0">
                <a:latin typeface="Algerian" panose="04020705040A02060702" pitchFamily="82" charset="0"/>
              </a:rPr>
              <a:t> Guerra </a:t>
            </a:r>
            <a:r>
              <a:rPr lang="en-US" sz="1400" dirty="0" err="1" smtClean="0">
                <a:latin typeface="Algerian" panose="04020705040A02060702" pitchFamily="82" charset="0"/>
              </a:rPr>
              <a:t>altre</a:t>
            </a:r>
            <a:r>
              <a:rPr lang="en-US" sz="1400" dirty="0" smtClean="0">
                <a:latin typeface="Algerian" panose="04020705040A02060702" pitchFamily="82" charset="0"/>
              </a:rPr>
              <a:t> </a:t>
            </a:r>
            <a:r>
              <a:rPr lang="en-US" sz="1400" dirty="0" err="1" smtClean="0">
                <a:latin typeface="Algerian" panose="04020705040A02060702" pitchFamily="82" charset="0"/>
              </a:rPr>
              <a:t>strade</a:t>
            </a:r>
            <a:endParaRPr lang="en-US" sz="1400" dirty="0">
              <a:latin typeface="Algerian" panose="04020705040A02060702" pitchFamily="8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1542" y="5512028"/>
            <a:ext cx="458835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Lettera </a:t>
            </a:r>
            <a:r>
              <a:rPr lang="it-IT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 Milano del 2 aprile 1862 indirizzata </a:t>
            </a:r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it-IT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Beirut </a:t>
            </a:r>
            <a:r>
              <a:rPr lang="it-IT" sz="11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via Trieste</a:t>
            </a:r>
            <a:r>
              <a:rPr lang="it-IT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lettera fu </a:t>
            </a:r>
            <a:r>
              <a:rPr lang="it-IT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trasportata sino al confine Italo-Veneto dove fu preso in carica per essere trasportata sino a Trieste. Da qui via Lloyd raggiunse </a:t>
            </a:r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Beirut </a:t>
            </a:r>
            <a:r>
              <a:rPr lang="it-IT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il 19 aprile. 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00442" y="5681305"/>
            <a:ext cx="42045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L’itinerario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della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lettera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ed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vari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costi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trasporto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98" y="2002017"/>
            <a:ext cx="5252815" cy="28539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973" y="1475236"/>
            <a:ext cx="5997566" cy="4084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149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56368" y="205098"/>
            <a:ext cx="11630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latin typeface="Algerian" panose="04020705040A02060702" pitchFamily="82" charset="0"/>
              </a:rPr>
              <a:t>Linee</a:t>
            </a:r>
            <a:r>
              <a:rPr lang="en-US" sz="1400" dirty="0" smtClean="0">
                <a:latin typeface="Algerian" panose="04020705040A02060702" pitchFamily="82" charset="0"/>
              </a:rPr>
              <a:t> di </a:t>
            </a:r>
            <a:r>
              <a:rPr lang="en-US" sz="1400" dirty="0" err="1" smtClean="0">
                <a:latin typeface="Algerian" panose="04020705040A02060702" pitchFamily="82" charset="0"/>
              </a:rPr>
              <a:t>navigazione</a:t>
            </a:r>
            <a:r>
              <a:rPr lang="en-US" sz="1400" dirty="0" smtClean="0">
                <a:latin typeface="Algerian" panose="04020705040A02060702" pitchFamily="82" charset="0"/>
              </a:rPr>
              <a:t> </a:t>
            </a:r>
            <a:r>
              <a:rPr lang="en-US" sz="1400" dirty="0" err="1" smtClean="0">
                <a:latin typeface="Algerian" panose="04020705040A02060702" pitchFamily="82" charset="0"/>
              </a:rPr>
              <a:t>austriache</a:t>
            </a:r>
            <a:r>
              <a:rPr lang="en-US" sz="1400" dirty="0" smtClean="0">
                <a:latin typeface="Algerian" panose="04020705040A02060702" pitchFamily="82" charset="0"/>
              </a:rPr>
              <a:t> </a:t>
            </a:r>
            <a:r>
              <a:rPr lang="en-US" sz="1400" dirty="0" err="1" smtClean="0">
                <a:latin typeface="Algerian" panose="04020705040A02060702" pitchFamily="82" charset="0"/>
              </a:rPr>
              <a:t>nel</a:t>
            </a:r>
            <a:r>
              <a:rPr lang="en-US" sz="1400" dirty="0" smtClean="0">
                <a:latin typeface="Algerian" panose="04020705040A02060702" pitchFamily="82" charset="0"/>
              </a:rPr>
              <a:t> </a:t>
            </a:r>
            <a:r>
              <a:rPr lang="en-US" sz="1400" dirty="0" err="1" smtClean="0">
                <a:latin typeface="Algerian" panose="04020705040A02060702" pitchFamily="82" charset="0"/>
              </a:rPr>
              <a:t>mediterraneo</a:t>
            </a:r>
            <a:r>
              <a:rPr lang="en-US" sz="1400" dirty="0" smtClean="0">
                <a:latin typeface="Algerian" panose="04020705040A02060702" pitchFamily="82" charset="0"/>
              </a:rPr>
              <a:t> </a:t>
            </a:r>
            <a:r>
              <a:rPr lang="en-US" sz="1400" dirty="0" err="1" smtClean="0">
                <a:latin typeface="Algerian" panose="04020705040A02060702" pitchFamily="82" charset="0"/>
              </a:rPr>
              <a:t>orientale</a:t>
            </a:r>
            <a:r>
              <a:rPr lang="en-US" sz="1400" dirty="0" smtClean="0">
                <a:latin typeface="Algerian" panose="04020705040A02060702" pitchFamily="82" charset="0"/>
              </a:rPr>
              <a:t> </a:t>
            </a:r>
            <a:r>
              <a:rPr lang="en-US" sz="1400" dirty="0" err="1" smtClean="0">
                <a:latin typeface="Algerian" panose="04020705040A02060702" pitchFamily="82" charset="0"/>
              </a:rPr>
              <a:t>il</a:t>
            </a:r>
            <a:r>
              <a:rPr lang="en-US" sz="1400" dirty="0" smtClean="0">
                <a:latin typeface="Algerian" panose="04020705040A02060702" pitchFamily="82" charset="0"/>
              </a:rPr>
              <a:t> 1875</a:t>
            </a:r>
            <a:endParaRPr lang="en-US" sz="1400" dirty="0">
              <a:latin typeface="Algerian" panose="04020705040A02060702" pitchFamily="8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642" y="801348"/>
            <a:ext cx="6771479" cy="5768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195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1865</TotalTime>
  <Words>1283</Words>
  <Application>Microsoft Office PowerPoint</Application>
  <PresentationFormat>Widescreen</PresentationFormat>
  <Paragraphs>54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Algerian</vt:lpstr>
      <vt:lpstr>Arial</vt:lpstr>
      <vt:lpstr>Calibri</vt:lpstr>
      <vt:lpstr>Calibri Light</vt:lpstr>
      <vt:lpstr>Times New Roman</vt:lpstr>
      <vt:lpstr>Office Theme</vt:lpstr>
      <vt:lpstr>Le Linee Marittime nel Mediterraneo orientale alla fine del XIX secolo</vt:lpstr>
      <vt:lpstr>PowerPoint Presentation</vt:lpstr>
      <vt:lpstr>PowerPoint Presentation</vt:lpstr>
      <vt:lpstr>PowerPoint Presentation</vt:lpstr>
      <vt:lpstr>PowerPoint Presentation</vt:lpstr>
      <vt:lpstr>Solo dal 1873 gli inglesi aprirono un ufficio postale sulla costa siriana, a Beirut. La linea era svolta da compagnia “a contratto”. fino al 1875 l’ufficio serviva  solo per spedizioni verso l’inghilterra e l’america. Per l’Europa continentale si era  provveduto tramite accordi bilaterali con ugli uffici italiani e francesi di Alessandria d’egitto.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Bernardo Longo  Le Linee Marittime nel Mediterraneo orientale alla fine del XIX secolo</dc:title>
  <dc:creator>Windows User</dc:creator>
  <cp:lastModifiedBy>Windows User</cp:lastModifiedBy>
  <cp:revision>87</cp:revision>
  <dcterms:created xsi:type="dcterms:W3CDTF">2020-05-01T17:17:59Z</dcterms:created>
  <dcterms:modified xsi:type="dcterms:W3CDTF">2020-05-06T14:23:22Z</dcterms:modified>
</cp:coreProperties>
</file>